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31" r:id="rId6"/>
    <p:sldMasterId id="2147483735" r:id="rId7"/>
    <p:sldMasterId id="2147483733" r:id="rId8"/>
    <p:sldMasterId id="2147483648" r:id="rId9"/>
    <p:sldMasterId id="2147483721" r:id="rId10"/>
    <p:sldMasterId id="2147483726" r:id="rId11"/>
    <p:sldMasterId id="2147483722" r:id="rId12"/>
    <p:sldMasterId id="2147483713" r:id="rId13"/>
    <p:sldMasterId id="2147483714" r:id="rId14"/>
  </p:sldMasterIdLst>
  <p:notesMasterIdLst>
    <p:notesMasterId r:id="rId35"/>
  </p:notesMasterIdLst>
  <p:sldIdLst>
    <p:sldId id="280" r:id="rId15"/>
    <p:sldId id="304" r:id="rId16"/>
    <p:sldId id="305" r:id="rId17"/>
    <p:sldId id="306" r:id="rId18"/>
    <p:sldId id="307" r:id="rId19"/>
    <p:sldId id="308" r:id="rId20"/>
    <p:sldId id="309" r:id="rId21"/>
    <p:sldId id="310" r:id="rId22"/>
    <p:sldId id="311" r:id="rId23"/>
    <p:sldId id="312" r:id="rId24"/>
    <p:sldId id="321" r:id="rId25"/>
    <p:sldId id="313" r:id="rId26"/>
    <p:sldId id="314" r:id="rId27"/>
    <p:sldId id="316" r:id="rId28"/>
    <p:sldId id="318" r:id="rId29"/>
    <p:sldId id="319" r:id="rId30"/>
    <p:sldId id="320" r:id="rId31"/>
    <p:sldId id="287" r:id="rId32"/>
    <p:sldId id="303" r:id="rId33"/>
    <p:sldId id="265"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521415D9-36F7-43E2-AB2F-B90AF26B5E84}">
      <p14:sectionLst xmlns:p14="http://schemas.microsoft.com/office/powerpoint/2010/main">
        <p14:section name="Titles" id="{C6918B2E-0D2E-9847-A519-3C156E7A5B3C}">
          <p14:sldIdLst>
            <p14:sldId id="280"/>
            <p14:sldId id="304"/>
            <p14:sldId id="305"/>
            <p14:sldId id="306"/>
            <p14:sldId id="307"/>
            <p14:sldId id="308"/>
            <p14:sldId id="309"/>
            <p14:sldId id="310"/>
            <p14:sldId id="311"/>
            <p14:sldId id="312"/>
            <p14:sldId id="321"/>
            <p14:sldId id="313"/>
            <p14:sldId id="314"/>
            <p14:sldId id="316"/>
            <p14:sldId id="318"/>
            <p14:sldId id="319"/>
            <p14:sldId id="320"/>
            <p14:sldId id="287"/>
            <p14:sldId id="303"/>
          </p14:sldIdLst>
        </p14:section>
        <p14:section name="End slides" id="{9859243E-B635-2F4B-B063-515CFEEA16C5}">
          <p14:sldIdLst>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2A1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3B572-9FBD-8EBB-6356-D790BDAA0121}" v="5" dt="2021-12-07T13:19:07.129"/>
    <p1510:client id="{EB1320A2-5104-4EEE-A699-77C7D935FD0A}" v="295" dt="2021-12-02T20:31:36.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8EC71-F89B-4EF5-B65D-4BA8B42C34C3}" type="doc">
      <dgm:prSet loTypeId="urn:microsoft.com/office/officeart/2005/8/layout/matrix1" loCatId="matrix" qsTypeId="urn:microsoft.com/office/officeart/2005/8/quickstyle/simple3" qsCatId="simple" csTypeId="urn:microsoft.com/office/officeart/2005/8/colors/accent1_2" csCatId="accent1" phldr="1"/>
      <dgm:spPr/>
      <dgm:t>
        <a:bodyPr/>
        <a:lstStyle/>
        <a:p>
          <a:endParaRPr lang="en-GB"/>
        </a:p>
      </dgm:t>
    </dgm:pt>
    <dgm:pt modelId="{51A86D8D-79CB-4789-B586-7C3000EB1315}">
      <dgm:prSet phldrT="[Text]"/>
      <dgm:spPr/>
      <dgm:t>
        <a:bodyPr/>
        <a:lstStyle/>
        <a:p>
          <a:r>
            <a:rPr lang="en-GB"/>
            <a:t>He will be called….</a:t>
          </a:r>
        </a:p>
      </dgm:t>
    </dgm:pt>
    <dgm:pt modelId="{78B21CF9-B91A-4CD6-A849-FD48CBAE8872}" type="parTrans" cxnId="{6346143D-ACA9-471A-80CB-7CFACD166182}">
      <dgm:prSet/>
      <dgm:spPr/>
      <dgm:t>
        <a:bodyPr/>
        <a:lstStyle/>
        <a:p>
          <a:endParaRPr lang="en-GB"/>
        </a:p>
      </dgm:t>
    </dgm:pt>
    <dgm:pt modelId="{710D272C-F947-4A3F-A24B-85C6AD0715D1}" type="sibTrans" cxnId="{6346143D-ACA9-471A-80CB-7CFACD166182}">
      <dgm:prSet/>
      <dgm:spPr/>
      <dgm:t>
        <a:bodyPr/>
        <a:lstStyle/>
        <a:p>
          <a:endParaRPr lang="en-GB"/>
        </a:p>
      </dgm:t>
    </dgm:pt>
    <dgm:pt modelId="{C98E16E6-B32D-4009-BAC2-65AC10C184B2}">
      <dgm:prSet phldrT="[Text]"/>
      <dgm:spPr/>
      <dgm:t>
        <a:bodyPr/>
        <a:lstStyle/>
        <a:p>
          <a:endParaRPr lang="en-GB"/>
        </a:p>
      </dgm:t>
    </dgm:pt>
    <dgm:pt modelId="{E6CA76C4-E5CA-4084-8D16-5C969FFB0846}" type="parTrans" cxnId="{56805FBF-436E-4C72-9162-4129B72DCAB9}">
      <dgm:prSet/>
      <dgm:spPr/>
      <dgm:t>
        <a:bodyPr/>
        <a:lstStyle/>
        <a:p>
          <a:endParaRPr lang="en-GB"/>
        </a:p>
      </dgm:t>
    </dgm:pt>
    <dgm:pt modelId="{133A67C5-FB47-44A2-8327-6D27E1CCDD75}" type="sibTrans" cxnId="{56805FBF-436E-4C72-9162-4129B72DCAB9}">
      <dgm:prSet/>
      <dgm:spPr/>
      <dgm:t>
        <a:bodyPr/>
        <a:lstStyle/>
        <a:p>
          <a:endParaRPr lang="en-GB"/>
        </a:p>
      </dgm:t>
    </dgm:pt>
    <dgm:pt modelId="{75203032-DC6E-496E-833C-0A3B04EEF59E}">
      <dgm:prSet phldrT="[Text]"/>
      <dgm:spPr/>
      <dgm:t>
        <a:bodyPr/>
        <a:lstStyle/>
        <a:p>
          <a:endParaRPr lang="en-GB"/>
        </a:p>
      </dgm:t>
    </dgm:pt>
    <dgm:pt modelId="{B43D6E7A-42E7-4171-B4FC-180DAB5D4B0D}" type="parTrans" cxnId="{3514A32B-5077-45EC-80F1-F8AAC0C0F7B2}">
      <dgm:prSet/>
      <dgm:spPr/>
      <dgm:t>
        <a:bodyPr/>
        <a:lstStyle/>
        <a:p>
          <a:endParaRPr lang="en-GB"/>
        </a:p>
      </dgm:t>
    </dgm:pt>
    <dgm:pt modelId="{5E0F27F8-7E91-4F50-AB7B-B5F75DDFFE3B}" type="sibTrans" cxnId="{3514A32B-5077-45EC-80F1-F8AAC0C0F7B2}">
      <dgm:prSet/>
      <dgm:spPr/>
      <dgm:t>
        <a:bodyPr/>
        <a:lstStyle/>
        <a:p>
          <a:endParaRPr lang="en-GB"/>
        </a:p>
      </dgm:t>
    </dgm:pt>
    <dgm:pt modelId="{C6DB35A5-583D-4B37-B0DF-2F5C8CD2C3AB}">
      <dgm:prSet phldrT="[Text]"/>
      <dgm:spPr/>
      <dgm:t>
        <a:bodyPr/>
        <a:lstStyle/>
        <a:p>
          <a:endParaRPr lang="en-GB"/>
        </a:p>
      </dgm:t>
    </dgm:pt>
    <dgm:pt modelId="{9DB52E18-4D30-40DE-A156-0C2102D23615}" type="parTrans" cxnId="{FD9F91B4-9D66-4A58-B5A0-E84B9A9B7861}">
      <dgm:prSet/>
      <dgm:spPr/>
      <dgm:t>
        <a:bodyPr/>
        <a:lstStyle/>
        <a:p>
          <a:endParaRPr lang="en-GB"/>
        </a:p>
      </dgm:t>
    </dgm:pt>
    <dgm:pt modelId="{67CA805A-9BF3-4BD1-A395-D5C1A2DE29F8}" type="sibTrans" cxnId="{FD9F91B4-9D66-4A58-B5A0-E84B9A9B7861}">
      <dgm:prSet/>
      <dgm:spPr/>
      <dgm:t>
        <a:bodyPr/>
        <a:lstStyle/>
        <a:p>
          <a:endParaRPr lang="en-GB"/>
        </a:p>
      </dgm:t>
    </dgm:pt>
    <dgm:pt modelId="{88E3AA10-36AB-4E2E-BBCA-FED30F47B154}">
      <dgm:prSet phldrT="[Text]" phldr="1"/>
      <dgm:spPr/>
      <dgm:t>
        <a:bodyPr/>
        <a:lstStyle/>
        <a:p>
          <a:endParaRPr lang="en-GB"/>
        </a:p>
      </dgm:t>
    </dgm:pt>
    <dgm:pt modelId="{B3439B7B-7D74-46BC-BEBA-3F19773FA408}" type="parTrans" cxnId="{6C44A976-2931-4966-B733-D7883D5E64FA}">
      <dgm:prSet/>
      <dgm:spPr/>
      <dgm:t>
        <a:bodyPr/>
        <a:lstStyle/>
        <a:p>
          <a:endParaRPr lang="en-GB"/>
        </a:p>
      </dgm:t>
    </dgm:pt>
    <dgm:pt modelId="{5D30295F-F674-4697-A3C0-F22BF39DD5F6}" type="sibTrans" cxnId="{6C44A976-2931-4966-B733-D7883D5E64FA}">
      <dgm:prSet/>
      <dgm:spPr/>
      <dgm:t>
        <a:bodyPr/>
        <a:lstStyle/>
        <a:p>
          <a:endParaRPr lang="en-GB"/>
        </a:p>
      </dgm:t>
    </dgm:pt>
    <dgm:pt modelId="{CFFA029B-CDAC-4581-9485-9233E0761B36}">
      <dgm:prSet/>
      <dgm:spPr/>
      <dgm:t>
        <a:bodyPr/>
        <a:lstStyle/>
        <a:p>
          <a:r>
            <a:rPr lang="en-GB"/>
            <a:t>Wonderful Adviser</a:t>
          </a:r>
        </a:p>
      </dgm:t>
    </dgm:pt>
    <dgm:pt modelId="{C0C21450-15BF-4541-8E2A-6A35FEFC7154}" type="parTrans" cxnId="{8BD55497-5E4B-4DFD-8695-EB48203D7092}">
      <dgm:prSet/>
      <dgm:spPr/>
      <dgm:t>
        <a:bodyPr/>
        <a:lstStyle/>
        <a:p>
          <a:endParaRPr lang="en-GB"/>
        </a:p>
      </dgm:t>
    </dgm:pt>
    <dgm:pt modelId="{AA682446-670C-41A9-B596-1B841BB9A8DE}" type="sibTrans" cxnId="{8BD55497-5E4B-4DFD-8695-EB48203D7092}">
      <dgm:prSet/>
      <dgm:spPr/>
      <dgm:t>
        <a:bodyPr/>
        <a:lstStyle/>
        <a:p>
          <a:endParaRPr lang="en-GB"/>
        </a:p>
      </dgm:t>
    </dgm:pt>
    <dgm:pt modelId="{C99EA84C-B808-4FC1-ABD4-423A471FE3AE}">
      <dgm:prSet/>
      <dgm:spPr/>
      <dgm:t>
        <a:bodyPr/>
        <a:lstStyle/>
        <a:p>
          <a:r>
            <a:rPr lang="en-GB"/>
            <a:t>Mighty God </a:t>
          </a:r>
        </a:p>
      </dgm:t>
    </dgm:pt>
    <dgm:pt modelId="{F843E351-83CA-4449-82BB-B0062D6C0299}" type="parTrans" cxnId="{561BFC9E-FF03-4722-A724-0C8FA8B3E497}">
      <dgm:prSet/>
      <dgm:spPr/>
      <dgm:t>
        <a:bodyPr/>
        <a:lstStyle/>
        <a:p>
          <a:endParaRPr lang="en-GB"/>
        </a:p>
      </dgm:t>
    </dgm:pt>
    <dgm:pt modelId="{D58C5327-C1E1-455C-AFEC-19FDA5459886}" type="sibTrans" cxnId="{561BFC9E-FF03-4722-A724-0C8FA8B3E497}">
      <dgm:prSet/>
      <dgm:spPr/>
      <dgm:t>
        <a:bodyPr/>
        <a:lstStyle/>
        <a:p>
          <a:endParaRPr lang="en-GB"/>
        </a:p>
      </dgm:t>
    </dgm:pt>
    <dgm:pt modelId="{F9859BB7-0E1A-478D-8983-F01FE6D97C44}">
      <dgm:prSet/>
      <dgm:spPr/>
      <dgm:t>
        <a:bodyPr/>
        <a:lstStyle/>
        <a:p>
          <a:r>
            <a:rPr lang="en-GB"/>
            <a:t>Prince Who Brings Peace</a:t>
          </a:r>
        </a:p>
      </dgm:t>
    </dgm:pt>
    <dgm:pt modelId="{75562013-DE48-438C-918A-89114A462FFC}" type="parTrans" cxnId="{887C97A6-FA21-46C9-99D5-8DD494F08DF2}">
      <dgm:prSet/>
      <dgm:spPr/>
      <dgm:t>
        <a:bodyPr/>
        <a:lstStyle/>
        <a:p>
          <a:endParaRPr lang="en-GB"/>
        </a:p>
      </dgm:t>
    </dgm:pt>
    <dgm:pt modelId="{F26ACEC5-A4F3-40C5-88F0-FAC8A7871E7D}" type="sibTrans" cxnId="{887C97A6-FA21-46C9-99D5-8DD494F08DF2}">
      <dgm:prSet/>
      <dgm:spPr/>
      <dgm:t>
        <a:bodyPr/>
        <a:lstStyle/>
        <a:p>
          <a:endParaRPr lang="en-GB"/>
        </a:p>
      </dgm:t>
    </dgm:pt>
    <dgm:pt modelId="{9C87DD9B-29CF-45D6-9042-2C2232E34D05}">
      <dgm:prSet/>
      <dgm:spPr/>
      <dgm:t>
        <a:bodyPr/>
        <a:lstStyle/>
        <a:p>
          <a:r>
            <a:rPr lang="en-GB"/>
            <a:t>Father Who Lives Forever</a:t>
          </a:r>
        </a:p>
      </dgm:t>
    </dgm:pt>
    <dgm:pt modelId="{C283B1F8-FDC7-40FB-B990-640C5ADA9470}" type="parTrans" cxnId="{39C590E1-86F4-4427-BCC5-9546C86444FF}">
      <dgm:prSet/>
      <dgm:spPr/>
      <dgm:t>
        <a:bodyPr/>
        <a:lstStyle/>
        <a:p>
          <a:endParaRPr lang="en-GB"/>
        </a:p>
      </dgm:t>
    </dgm:pt>
    <dgm:pt modelId="{AFFDDA8E-855A-48D4-9832-8B4F03BF328E}" type="sibTrans" cxnId="{39C590E1-86F4-4427-BCC5-9546C86444FF}">
      <dgm:prSet/>
      <dgm:spPr/>
      <dgm:t>
        <a:bodyPr/>
        <a:lstStyle/>
        <a:p>
          <a:endParaRPr lang="en-GB"/>
        </a:p>
      </dgm:t>
    </dgm:pt>
    <dgm:pt modelId="{E22B9610-03D4-4540-9437-9104028390EB}" type="pres">
      <dgm:prSet presAssocID="{2D78EC71-F89B-4EF5-B65D-4BA8B42C34C3}" presName="diagram" presStyleCnt="0">
        <dgm:presLayoutVars>
          <dgm:chMax val="1"/>
          <dgm:dir/>
          <dgm:animLvl val="ctr"/>
          <dgm:resizeHandles val="exact"/>
        </dgm:presLayoutVars>
      </dgm:prSet>
      <dgm:spPr/>
    </dgm:pt>
    <dgm:pt modelId="{2904A0C5-B530-4512-B8BB-B515DD08BF9A}" type="pres">
      <dgm:prSet presAssocID="{2D78EC71-F89B-4EF5-B65D-4BA8B42C34C3}" presName="matrix" presStyleCnt="0"/>
      <dgm:spPr/>
    </dgm:pt>
    <dgm:pt modelId="{01890982-2FBB-4102-977F-0762CE63293F}" type="pres">
      <dgm:prSet presAssocID="{2D78EC71-F89B-4EF5-B65D-4BA8B42C34C3}" presName="tile1" presStyleLbl="node1" presStyleIdx="0" presStyleCnt="4"/>
      <dgm:spPr/>
    </dgm:pt>
    <dgm:pt modelId="{3A0440D8-29F1-4547-89F2-49FE938F4681}" type="pres">
      <dgm:prSet presAssocID="{2D78EC71-F89B-4EF5-B65D-4BA8B42C34C3}" presName="tile1text" presStyleLbl="node1" presStyleIdx="0" presStyleCnt="4">
        <dgm:presLayoutVars>
          <dgm:chMax val="0"/>
          <dgm:chPref val="0"/>
          <dgm:bulletEnabled val="1"/>
        </dgm:presLayoutVars>
      </dgm:prSet>
      <dgm:spPr/>
    </dgm:pt>
    <dgm:pt modelId="{14F2CA41-08D1-4AB0-9A3B-F404B0A608D7}" type="pres">
      <dgm:prSet presAssocID="{2D78EC71-F89B-4EF5-B65D-4BA8B42C34C3}" presName="tile2" presStyleLbl="node1" presStyleIdx="1" presStyleCnt="4"/>
      <dgm:spPr/>
    </dgm:pt>
    <dgm:pt modelId="{7BF2A4CE-74BC-45E2-A520-2A8C555098CF}" type="pres">
      <dgm:prSet presAssocID="{2D78EC71-F89B-4EF5-B65D-4BA8B42C34C3}" presName="tile2text" presStyleLbl="node1" presStyleIdx="1" presStyleCnt="4">
        <dgm:presLayoutVars>
          <dgm:chMax val="0"/>
          <dgm:chPref val="0"/>
          <dgm:bulletEnabled val="1"/>
        </dgm:presLayoutVars>
      </dgm:prSet>
      <dgm:spPr/>
    </dgm:pt>
    <dgm:pt modelId="{134DD742-1172-4586-BC98-A74FBE38E421}" type="pres">
      <dgm:prSet presAssocID="{2D78EC71-F89B-4EF5-B65D-4BA8B42C34C3}" presName="tile3" presStyleLbl="node1" presStyleIdx="2" presStyleCnt="4"/>
      <dgm:spPr/>
    </dgm:pt>
    <dgm:pt modelId="{F4C81F57-A20C-42CD-85FD-D5F3AD85BC92}" type="pres">
      <dgm:prSet presAssocID="{2D78EC71-F89B-4EF5-B65D-4BA8B42C34C3}" presName="tile3text" presStyleLbl="node1" presStyleIdx="2" presStyleCnt="4">
        <dgm:presLayoutVars>
          <dgm:chMax val="0"/>
          <dgm:chPref val="0"/>
          <dgm:bulletEnabled val="1"/>
        </dgm:presLayoutVars>
      </dgm:prSet>
      <dgm:spPr/>
    </dgm:pt>
    <dgm:pt modelId="{0E80B32F-3310-4709-8FD5-2B67E2398A31}" type="pres">
      <dgm:prSet presAssocID="{2D78EC71-F89B-4EF5-B65D-4BA8B42C34C3}" presName="tile4" presStyleLbl="node1" presStyleIdx="3" presStyleCnt="4"/>
      <dgm:spPr/>
    </dgm:pt>
    <dgm:pt modelId="{F8BD75DD-A368-405D-9819-BD76876EECED}" type="pres">
      <dgm:prSet presAssocID="{2D78EC71-F89B-4EF5-B65D-4BA8B42C34C3}" presName="tile4text" presStyleLbl="node1" presStyleIdx="3" presStyleCnt="4">
        <dgm:presLayoutVars>
          <dgm:chMax val="0"/>
          <dgm:chPref val="0"/>
          <dgm:bulletEnabled val="1"/>
        </dgm:presLayoutVars>
      </dgm:prSet>
      <dgm:spPr/>
    </dgm:pt>
    <dgm:pt modelId="{E6F4638F-84D4-4B38-AF46-8494C7853F73}" type="pres">
      <dgm:prSet presAssocID="{2D78EC71-F89B-4EF5-B65D-4BA8B42C34C3}" presName="centerTile" presStyleLbl="fgShp" presStyleIdx="0" presStyleCnt="1">
        <dgm:presLayoutVars>
          <dgm:chMax val="0"/>
          <dgm:chPref val="0"/>
        </dgm:presLayoutVars>
      </dgm:prSet>
      <dgm:spPr/>
    </dgm:pt>
  </dgm:ptLst>
  <dgm:cxnLst>
    <dgm:cxn modelId="{18FBE300-D9C3-4239-8236-B915B0150F6F}" type="presOf" srcId="{51A86D8D-79CB-4789-B586-7C3000EB1315}" destId="{E6F4638F-84D4-4B38-AF46-8494C7853F73}" srcOrd="0" destOrd="0" presId="urn:microsoft.com/office/officeart/2005/8/layout/matrix1"/>
    <dgm:cxn modelId="{103B350A-B73E-4544-AF42-2F8E40112A2E}" type="presOf" srcId="{CFFA029B-CDAC-4581-9485-9233E0761B36}" destId="{3A0440D8-29F1-4547-89F2-49FE938F4681}" srcOrd="1" destOrd="0" presId="urn:microsoft.com/office/officeart/2005/8/layout/matrix1"/>
    <dgm:cxn modelId="{253AB50D-6496-4285-9C75-5156D6323FDF}" type="presOf" srcId="{F9859BB7-0E1A-478D-8983-F01FE6D97C44}" destId="{F4C81F57-A20C-42CD-85FD-D5F3AD85BC92}" srcOrd="1" destOrd="0" presId="urn:microsoft.com/office/officeart/2005/8/layout/matrix1"/>
    <dgm:cxn modelId="{3514A32B-5077-45EC-80F1-F8AAC0C0F7B2}" srcId="{2D78EC71-F89B-4EF5-B65D-4BA8B42C34C3}" destId="{75203032-DC6E-496E-833C-0A3B04EEF59E}" srcOrd="2" destOrd="0" parTransId="{B43D6E7A-42E7-4171-B4FC-180DAB5D4B0D}" sibTransId="{5E0F27F8-7E91-4F50-AB7B-B5F75DDFFE3B}"/>
    <dgm:cxn modelId="{6346143D-ACA9-471A-80CB-7CFACD166182}" srcId="{2D78EC71-F89B-4EF5-B65D-4BA8B42C34C3}" destId="{51A86D8D-79CB-4789-B586-7C3000EB1315}" srcOrd="0" destOrd="0" parTransId="{78B21CF9-B91A-4CD6-A849-FD48CBAE8872}" sibTransId="{710D272C-F947-4A3F-A24B-85C6AD0715D1}"/>
    <dgm:cxn modelId="{7914845F-DAFE-44C1-ADA7-6A701C79D770}" type="presOf" srcId="{F9859BB7-0E1A-478D-8983-F01FE6D97C44}" destId="{134DD742-1172-4586-BC98-A74FBE38E421}" srcOrd="0" destOrd="0" presId="urn:microsoft.com/office/officeart/2005/8/layout/matrix1"/>
    <dgm:cxn modelId="{FE57EE67-61A9-41EC-B54D-338E983E0612}" type="presOf" srcId="{9C87DD9B-29CF-45D6-9042-2C2232E34D05}" destId="{F8BD75DD-A368-405D-9819-BD76876EECED}" srcOrd="1" destOrd="0" presId="urn:microsoft.com/office/officeart/2005/8/layout/matrix1"/>
    <dgm:cxn modelId="{3562576B-2AC7-433C-90C1-BC081B779FF8}" type="presOf" srcId="{2D78EC71-F89B-4EF5-B65D-4BA8B42C34C3}" destId="{E22B9610-03D4-4540-9437-9104028390EB}" srcOrd="0" destOrd="0" presId="urn:microsoft.com/office/officeart/2005/8/layout/matrix1"/>
    <dgm:cxn modelId="{6C44A976-2931-4966-B733-D7883D5E64FA}" srcId="{2D78EC71-F89B-4EF5-B65D-4BA8B42C34C3}" destId="{88E3AA10-36AB-4E2E-BBCA-FED30F47B154}" srcOrd="4" destOrd="0" parTransId="{B3439B7B-7D74-46BC-BEBA-3F19773FA408}" sibTransId="{5D30295F-F674-4697-A3C0-F22BF39DD5F6}"/>
    <dgm:cxn modelId="{9B09F68C-D8E7-4DDD-A340-E74BDA2D40A8}" type="presOf" srcId="{CFFA029B-CDAC-4581-9485-9233E0761B36}" destId="{01890982-2FBB-4102-977F-0762CE63293F}" srcOrd="0" destOrd="0" presId="urn:microsoft.com/office/officeart/2005/8/layout/matrix1"/>
    <dgm:cxn modelId="{8BD55497-5E4B-4DFD-8695-EB48203D7092}" srcId="{51A86D8D-79CB-4789-B586-7C3000EB1315}" destId="{CFFA029B-CDAC-4581-9485-9233E0761B36}" srcOrd="0" destOrd="0" parTransId="{C0C21450-15BF-4541-8E2A-6A35FEFC7154}" sibTransId="{AA682446-670C-41A9-B596-1B841BB9A8DE}"/>
    <dgm:cxn modelId="{561BFC9E-FF03-4722-A724-0C8FA8B3E497}" srcId="{51A86D8D-79CB-4789-B586-7C3000EB1315}" destId="{C99EA84C-B808-4FC1-ABD4-423A471FE3AE}" srcOrd="1" destOrd="0" parTransId="{F843E351-83CA-4449-82BB-B0062D6C0299}" sibTransId="{D58C5327-C1E1-455C-AFEC-19FDA5459886}"/>
    <dgm:cxn modelId="{61445CA3-3AFB-41EF-AE0E-FDE61970B65F}" type="presOf" srcId="{9C87DD9B-29CF-45D6-9042-2C2232E34D05}" destId="{0E80B32F-3310-4709-8FD5-2B67E2398A31}" srcOrd="0" destOrd="0" presId="urn:microsoft.com/office/officeart/2005/8/layout/matrix1"/>
    <dgm:cxn modelId="{887C97A6-FA21-46C9-99D5-8DD494F08DF2}" srcId="{51A86D8D-79CB-4789-B586-7C3000EB1315}" destId="{F9859BB7-0E1A-478D-8983-F01FE6D97C44}" srcOrd="2" destOrd="0" parTransId="{75562013-DE48-438C-918A-89114A462FFC}" sibTransId="{F26ACEC5-A4F3-40C5-88F0-FAC8A7871E7D}"/>
    <dgm:cxn modelId="{FD9F91B4-9D66-4A58-B5A0-E84B9A9B7861}" srcId="{2D78EC71-F89B-4EF5-B65D-4BA8B42C34C3}" destId="{C6DB35A5-583D-4B37-B0DF-2F5C8CD2C3AB}" srcOrd="3" destOrd="0" parTransId="{9DB52E18-4D30-40DE-A156-0C2102D23615}" sibTransId="{67CA805A-9BF3-4BD1-A395-D5C1A2DE29F8}"/>
    <dgm:cxn modelId="{56805FBF-436E-4C72-9162-4129B72DCAB9}" srcId="{2D78EC71-F89B-4EF5-B65D-4BA8B42C34C3}" destId="{C98E16E6-B32D-4009-BAC2-65AC10C184B2}" srcOrd="1" destOrd="0" parTransId="{E6CA76C4-E5CA-4084-8D16-5C969FFB0846}" sibTransId="{133A67C5-FB47-44A2-8327-6D27E1CCDD75}"/>
    <dgm:cxn modelId="{F66E32C8-D6FD-429A-9E16-7192CC55E057}" type="presOf" srcId="{C99EA84C-B808-4FC1-ABD4-423A471FE3AE}" destId="{14F2CA41-08D1-4AB0-9A3B-F404B0A608D7}" srcOrd="0" destOrd="0" presId="urn:microsoft.com/office/officeart/2005/8/layout/matrix1"/>
    <dgm:cxn modelId="{39C590E1-86F4-4427-BCC5-9546C86444FF}" srcId="{51A86D8D-79CB-4789-B586-7C3000EB1315}" destId="{9C87DD9B-29CF-45D6-9042-2C2232E34D05}" srcOrd="3" destOrd="0" parTransId="{C283B1F8-FDC7-40FB-B990-640C5ADA9470}" sibTransId="{AFFDDA8E-855A-48D4-9832-8B4F03BF328E}"/>
    <dgm:cxn modelId="{500629E6-A575-4488-B196-CB94CE995080}" type="presOf" srcId="{C99EA84C-B808-4FC1-ABD4-423A471FE3AE}" destId="{7BF2A4CE-74BC-45E2-A520-2A8C555098CF}" srcOrd="1" destOrd="0" presId="urn:microsoft.com/office/officeart/2005/8/layout/matrix1"/>
    <dgm:cxn modelId="{12D629DC-E9F1-472D-ACED-5710A08CA3E0}" type="presParOf" srcId="{E22B9610-03D4-4540-9437-9104028390EB}" destId="{2904A0C5-B530-4512-B8BB-B515DD08BF9A}" srcOrd="0" destOrd="0" presId="urn:microsoft.com/office/officeart/2005/8/layout/matrix1"/>
    <dgm:cxn modelId="{B875430D-535D-408D-BF0C-8C9ABE82F25A}" type="presParOf" srcId="{2904A0C5-B530-4512-B8BB-B515DD08BF9A}" destId="{01890982-2FBB-4102-977F-0762CE63293F}" srcOrd="0" destOrd="0" presId="urn:microsoft.com/office/officeart/2005/8/layout/matrix1"/>
    <dgm:cxn modelId="{4E95FE24-84C8-48FC-80FC-390097699F9F}" type="presParOf" srcId="{2904A0C5-B530-4512-B8BB-B515DD08BF9A}" destId="{3A0440D8-29F1-4547-89F2-49FE938F4681}" srcOrd="1" destOrd="0" presId="urn:microsoft.com/office/officeart/2005/8/layout/matrix1"/>
    <dgm:cxn modelId="{EDCD908B-9036-4476-82C6-0B5AD50C9A70}" type="presParOf" srcId="{2904A0C5-B530-4512-B8BB-B515DD08BF9A}" destId="{14F2CA41-08D1-4AB0-9A3B-F404B0A608D7}" srcOrd="2" destOrd="0" presId="urn:microsoft.com/office/officeart/2005/8/layout/matrix1"/>
    <dgm:cxn modelId="{BD7EDA87-46C0-46EF-986E-2ABBC6089DF8}" type="presParOf" srcId="{2904A0C5-B530-4512-B8BB-B515DD08BF9A}" destId="{7BF2A4CE-74BC-45E2-A520-2A8C555098CF}" srcOrd="3" destOrd="0" presId="urn:microsoft.com/office/officeart/2005/8/layout/matrix1"/>
    <dgm:cxn modelId="{373B6368-5621-458D-9EFD-0E8F8E252E86}" type="presParOf" srcId="{2904A0C5-B530-4512-B8BB-B515DD08BF9A}" destId="{134DD742-1172-4586-BC98-A74FBE38E421}" srcOrd="4" destOrd="0" presId="urn:microsoft.com/office/officeart/2005/8/layout/matrix1"/>
    <dgm:cxn modelId="{C26061EC-0778-4812-8056-050B4D7CC9CC}" type="presParOf" srcId="{2904A0C5-B530-4512-B8BB-B515DD08BF9A}" destId="{F4C81F57-A20C-42CD-85FD-D5F3AD85BC92}" srcOrd="5" destOrd="0" presId="urn:microsoft.com/office/officeart/2005/8/layout/matrix1"/>
    <dgm:cxn modelId="{39AF9848-13DA-40A0-A059-32BBE2543753}" type="presParOf" srcId="{2904A0C5-B530-4512-B8BB-B515DD08BF9A}" destId="{0E80B32F-3310-4709-8FD5-2B67E2398A31}" srcOrd="6" destOrd="0" presId="urn:microsoft.com/office/officeart/2005/8/layout/matrix1"/>
    <dgm:cxn modelId="{66F369F1-737D-48EB-93CE-69D9F55177DB}" type="presParOf" srcId="{2904A0C5-B530-4512-B8BB-B515DD08BF9A}" destId="{F8BD75DD-A368-405D-9819-BD76876EECED}" srcOrd="7" destOrd="0" presId="urn:microsoft.com/office/officeart/2005/8/layout/matrix1"/>
    <dgm:cxn modelId="{1B10065C-1DE6-47A6-83D0-7C3AA5E3C8ED}" type="presParOf" srcId="{E22B9610-03D4-4540-9437-9104028390EB}" destId="{E6F4638F-84D4-4B38-AF46-8494C7853F7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0982-2FBB-4102-977F-0762CE63293F}">
      <dsp:nvSpPr>
        <dsp:cNvPr id="0" name=""/>
        <dsp:cNvSpPr/>
      </dsp:nvSpPr>
      <dsp:spPr>
        <a:xfrm rot="16200000">
          <a:off x="1035446" y="-1035446"/>
          <a:ext cx="1872456" cy="3943350"/>
        </a:xfrm>
        <a:prstGeom prst="round1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Wonderful Adviser</a:t>
          </a:r>
        </a:p>
      </dsp:txBody>
      <dsp:txXfrm rot="5400000">
        <a:off x="-1" y="1"/>
        <a:ext cx="3943350" cy="1404342"/>
      </dsp:txXfrm>
    </dsp:sp>
    <dsp:sp modelId="{14F2CA41-08D1-4AB0-9A3B-F404B0A608D7}">
      <dsp:nvSpPr>
        <dsp:cNvPr id="0" name=""/>
        <dsp:cNvSpPr/>
      </dsp:nvSpPr>
      <dsp:spPr>
        <a:xfrm>
          <a:off x="3943350" y="0"/>
          <a:ext cx="3943350" cy="1872456"/>
        </a:xfrm>
        <a:prstGeom prst="round1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Mighty God </a:t>
          </a:r>
        </a:p>
      </dsp:txBody>
      <dsp:txXfrm>
        <a:off x="3943350" y="0"/>
        <a:ext cx="3943350" cy="1404342"/>
      </dsp:txXfrm>
    </dsp:sp>
    <dsp:sp modelId="{134DD742-1172-4586-BC98-A74FBE38E421}">
      <dsp:nvSpPr>
        <dsp:cNvPr id="0" name=""/>
        <dsp:cNvSpPr/>
      </dsp:nvSpPr>
      <dsp:spPr>
        <a:xfrm rot="10800000">
          <a:off x="0" y="1872456"/>
          <a:ext cx="3943350" cy="1872456"/>
        </a:xfrm>
        <a:prstGeom prst="round1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Prince Who Brings Peace</a:t>
          </a:r>
        </a:p>
      </dsp:txBody>
      <dsp:txXfrm rot="10800000">
        <a:off x="0" y="2340570"/>
        <a:ext cx="3943350" cy="1404342"/>
      </dsp:txXfrm>
    </dsp:sp>
    <dsp:sp modelId="{0E80B32F-3310-4709-8FD5-2B67E2398A31}">
      <dsp:nvSpPr>
        <dsp:cNvPr id="0" name=""/>
        <dsp:cNvSpPr/>
      </dsp:nvSpPr>
      <dsp:spPr>
        <a:xfrm rot="5400000">
          <a:off x="4978796" y="837009"/>
          <a:ext cx="1872456" cy="3943350"/>
        </a:xfrm>
        <a:prstGeom prst="round1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Father Who Lives Forever</a:t>
          </a:r>
        </a:p>
      </dsp:txBody>
      <dsp:txXfrm rot="-5400000">
        <a:off x="3943349" y="2340570"/>
        <a:ext cx="3943350" cy="1404342"/>
      </dsp:txXfrm>
    </dsp:sp>
    <dsp:sp modelId="{E6F4638F-84D4-4B38-AF46-8494C7853F73}">
      <dsp:nvSpPr>
        <dsp:cNvPr id="0" name=""/>
        <dsp:cNvSpPr/>
      </dsp:nvSpPr>
      <dsp:spPr>
        <a:xfrm>
          <a:off x="2760344" y="1404342"/>
          <a:ext cx="2366010" cy="936228"/>
        </a:xfrm>
        <a:prstGeom prst="roundRect">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He will be called….</a:t>
          </a:r>
        </a:p>
      </dsp:txBody>
      <dsp:txXfrm>
        <a:off x="2806047" y="1450045"/>
        <a:ext cx="2274604" cy="84482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pattib?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s/photos/celebrate?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anniespratt?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unsplash.com/s/photos/glasgow-cop26?utm_source=unsplash&amp;utm_medium=referral&amp;utm_content=creditCopyText" TargetMode="External"/><Relationship Id="rId5" Type="http://schemas.openxmlformats.org/officeDocument/2006/relationships/hyperlink" Target="https://unsplash.com/@fredrika_david?utm_source=unsplash&amp;utm_medium=referral&amp;utm_content=creditCopyText" TargetMode="External"/><Relationship Id="rId4" Type="http://schemas.openxmlformats.org/officeDocument/2006/relationships/hyperlink" Target="https://unsplash.com/s/photos/cornwall?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ea typeface="ヒラギノ角ゴ Pro W3"/>
                <a:cs typeface="Arial"/>
              </a:rPr>
              <a:t>These reflective resources, entitled ‘Drink from the Well’, are designed to be used flexibly and to be adapted for your context; they can be used as the basis for an assembly, for collective worship or for a time of reflection to support personal wellbeing and SMSC across the curriculum. This set of resources will be added to on a regular basis and to begin with, they will focus on the values which underpin the work of Christian Aid. We will seek to use a wide range of materials as a starting point for reflection and to introduce pupils to different voices from across the world.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The theme of this ‘Drink from the well’ is good news and it can be used during the Advent, Christmas and Epiphany season – a time when Christians reflect on the Christmas Nativity story and the belief that the birth of Jesus brings good news and hope to the world. This reflection focusses on the sharing of good news and includes examples from the work of Christian Aid but also allows space to share your own community good news stories.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 </a:t>
            </a:r>
          </a:p>
          <a:p>
            <a:r>
              <a:rPr lang="en-GB"/>
              <a:t>This resource provides opportunities for learning, reflection and action and is divided into three sections:</a:t>
            </a:r>
          </a:p>
          <a:p>
            <a:pPr marL="171450" indent="-171450">
              <a:buFont typeface="Arial" panose="020B0604020202020204" pitchFamily="34" charset="0"/>
              <a:buChar char="•"/>
            </a:pPr>
            <a:r>
              <a:rPr lang="en-GB"/>
              <a:t>Gather round the well – think, talk, and learn together</a:t>
            </a:r>
          </a:p>
          <a:p>
            <a:pPr marL="171450" indent="-171450">
              <a:buFont typeface="Arial" panose="020B0604020202020204" pitchFamily="34" charset="0"/>
              <a:buChar char="•"/>
            </a:pPr>
            <a:r>
              <a:rPr lang="en-GB"/>
              <a:t>Drink deeply from the well – reflect on your learning</a:t>
            </a:r>
          </a:p>
          <a:p>
            <a:pPr marL="171450" indent="-171450">
              <a:buFont typeface="Arial" panose="020B0604020202020204" pitchFamily="34" charset="0"/>
              <a:buChar char="•"/>
            </a:pPr>
            <a:r>
              <a:rPr lang="en-GB"/>
              <a:t>Go refreshed – respond and act</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a:t>
            </a:fld>
            <a:endParaRPr lang="en-GB" altLang="en-US"/>
          </a:p>
        </p:txBody>
      </p:sp>
    </p:spTree>
    <p:extLst>
      <p:ext uri="{BB962C8B-B14F-4D97-AF65-F5344CB8AC3E}">
        <p14:creationId xmlns:p14="http://schemas.microsoft.com/office/powerpoint/2010/main" val="351259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Now let’s listen to a version of the Christmas nativity story and try to spot all the ways in which good news is shared. </a:t>
            </a:r>
          </a:p>
          <a:p>
            <a:pPr>
              <a:lnSpc>
                <a:spcPct val="107000"/>
              </a:lnSpc>
              <a:spcAft>
                <a:spcPts val="800"/>
              </a:spcAft>
            </a:pP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or watch a child friendly version of the Christian Nativity story.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Talk about the story and what you noticed. What did the angels say about Jesus? Why would he be good news? </a:t>
            </a:r>
          </a:p>
          <a:p>
            <a:pPr>
              <a:lnSpc>
                <a:spcPct val="107000"/>
              </a:lnSpc>
              <a:spcAft>
                <a:spcPts val="800"/>
              </a:spcAft>
            </a:pPr>
            <a:r>
              <a:rPr lang="en-GB" sz="1800" dirty="0">
                <a:effectLst/>
                <a:latin typeface="Calibri"/>
                <a:ea typeface="Calibri" panose="020F0502020204030204" pitchFamily="34" charset="0"/>
                <a:cs typeface="Calibri"/>
              </a:rPr>
              <a:t>The </a:t>
            </a:r>
            <a:r>
              <a:rPr lang="en-GB" sz="1800" dirty="0">
                <a:latin typeface="Calibri"/>
                <a:ea typeface="Calibri" panose="020F0502020204030204" pitchFamily="34" charset="0"/>
                <a:cs typeface="Calibri"/>
              </a:rPr>
              <a:t>angels' </a:t>
            </a:r>
            <a:r>
              <a:rPr lang="en-GB" sz="1800" dirty="0">
                <a:effectLst/>
                <a:latin typeface="Calibri"/>
                <a:ea typeface="Calibri" panose="020F0502020204030204" pitchFamily="34" charset="0"/>
                <a:cs typeface="Calibri"/>
              </a:rPr>
              <a:t>message to the shepherds promised that Jesus would bring joy to the earth, that he would be a rescuer and a king who lives forever. How did they react when they heard this message?</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Calibri"/>
                <a:ea typeface="Calibri" panose="020F0502020204030204" pitchFamily="34" charset="0"/>
                <a:cs typeface="Calibri"/>
              </a:rPr>
              <a:t>Photo credit: Albrecht Altdorfer, Public domain, via Wikimedia Commons</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10</a:t>
            </a:fld>
            <a:endParaRPr lang="en-GB" altLang="en-US"/>
          </a:p>
        </p:txBody>
      </p:sp>
    </p:spTree>
    <p:extLst>
      <p:ext uri="{BB962C8B-B14F-4D97-AF65-F5344CB8AC3E}">
        <p14:creationId xmlns:p14="http://schemas.microsoft.com/office/powerpoint/2010/main" val="196222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James Tissot, Public domain, via Wikimedia Commons</a:t>
            </a:r>
          </a:p>
          <a:p>
            <a:endParaRPr lang="en-GB"/>
          </a:p>
          <a:p>
            <a:r>
              <a:rPr lang="en-GB"/>
              <a:t>This image can be used as a focus if you are using this material in the period after Christmas  [season of Epiphany] when the story of the visit of the Magi is celebrated.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11</a:t>
            </a:fld>
            <a:endParaRPr lang="en-GB" altLang="en-US"/>
          </a:p>
        </p:txBody>
      </p:sp>
    </p:spTree>
    <p:extLst>
      <p:ext uri="{BB962C8B-B14F-4D97-AF65-F5344CB8AC3E}">
        <p14:creationId xmlns:p14="http://schemas.microsoft.com/office/powerpoint/2010/main" val="53506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Christians believe that the birth of Jesus had been promised for a long time and that he would be a special ruler and rescuer who would show people how much God loved them and how they could love God and one another – how they could be at peace with God and with one another.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These words, spoken many years before the birth of Jesus, describe the kind of special ruler the people expected and the kind of kingdom that he would create – a place where everyone can flourish and be treated with justice. These words are often read by Christians at Christmas time as they remember the birth of Jesus: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 child will be born to us.</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    A son will be given to us.</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    He will rule over us.</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And he will be called</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b="1">
                <a:effectLst/>
                <a:latin typeface="Calibri" panose="020F0502020204030204" pitchFamily="34" charset="0"/>
                <a:ea typeface="Calibri" panose="020F0502020204030204" pitchFamily="34" charset="0"/>
                <a:cs typeface="Times New Roman" panose="02020603050405020304" pitchFamily="18" charset="0"/>
              </a:rPr>
              <a:t>    Wonderful Adviser and Mighty God.</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He will also be called </a:t>
            </a:r>
            <a:r>
              <a:rPr lang="en-GB" sz="1800" b="1">
                <a:effectLst/>
                <a:latin typeface="Calibri" panose="020F0502020204030204" pitchFamily="34" charset="0"/>
                <a:ea typeface="Calibri" panose="020F0502020204030204" pitchFamily="34" charset="0"/>
                <a:cs typeface="Times New Roman" panose="02020603050405020304" pitchFamily="18" charset="0"/>
              </a:rPr>
              <a:t>Father Who Lives Forever</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    and </a:t>
            </a:r>
            <a:r>
              <a:rPr lang="en-GB" sz="1800" b="1">
                <a:effectLst/>
                <a:latin typeface="Calibri" panose="020F0502020204030204" pitchFamily="34" charset="0"/>
                <a:ea typeface="Calibri" panose="020F0502020204030204" pitchFamily="34" charset="0"/>
                <a:cs typeface="Times New Roman" panose="02020603050405020304" pitchFamily="18" charset="0"/>
              </a:rPr>
              <a:t>Prince Who Brings Peace</a:t>
            </a:r>
            <a:r>
              <a:rPr lang="en-GB" sz="1800">
                <a:effectLst/>
                <a:latin typeface="Calibri" panose="020F0502020204030204" pitchFamily="34" charset="0"/>
                <a:ea typeface="Calibri" panose="020F0502020204030204" pitchFamily="34" charset="0"/>
                <a:cs typeface="Times New Roman" panose="02020603050405020304" pitchFamily="18" charset="0"/>
              </a:rPr>
              <a:t>.</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b="1" baseline="30000">
                <a:effectLst/>
                <a:latin typeface="Calibri" panose="020F0502020204030204" pitchFamily="34" charset="0"/>
                <a:ea typeface="Calibri" panose="020F0502020204030204" pitchFamily="34" charset="0"/>
                <a:cs typeface="Times New Roman" panose="02020603050405020304" pitchFamily="18" charset="0"/>
              </a:rPr>
              <a:t>7 </a:t>
            </a:r>
            <a:r>
              <a:rPr lang="en-GB" sz="1800">
                <a:effectLst/>
                <a:latin typeface="Calibri" panose="020F0502020204030204" pitchFamily="34" charset="0"/>
                <a:ea typeface="Calibri" panose="020F0502020204030204" pitchFamily="34" charset="0"/>
                <a:cs typeface="Times New Roman" panose="02020603050405020304" pitchFamily="18" charset="0"/>
              </a:rPr>
              <a:t>There will be no limit to how great his authority is.</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b="1">
                <a:effectLst/>
                <a:latin typeface="Calibri" panose="020F0502020204030204" pitchFamily="34" charset="0"/>
                <a:ea typeface="Calibri" panose="020F0502020204030204" pitchFamily="34" charset="0"/>
                <a:cs typeface="Times New Roman" panose="02020603050405020304" pitchFamily="18" charset="0"/>
              </a:rPr>
              <a:t>    The peace he brings will never end</a:t>
            </a:r>
            <a:r>
              <a:rPr lang="en-GB" sz="1800">
                <a:effectLst/>
                <a:latin typeface="Calibri" panose="020F0502020204030204" pitchFamily="34" charset="0"/>
                <a:ea typeface="Calibri" panose="020F0502020204030204" pitchFamily="34" charset="0"/>
                <a:cs typeface="Times New Roman" panose="02020603050405020304" pitchFamily="18" charset="0"/>
              </a:rPr>
              <a:t>.</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He will rule on David’s throne</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    and over his kingdom.</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    He will make the kingdom strong and secure.</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b="1">
                <a:effectLst/>
                <a:latin typeface="Calibri" panose="020F0502020204030204" pitchFamily="34" charset="0"/>
                <a:ea typeface="Calibri" panose="020F0502020204030204" pitchFamily="34" charset="0"/>
                <a:cs typeface="Times New Roman" panose="02020603050405020304" pitchFamily="18" charset="0"/>
              </a:rPr>
              <a:t>His rule will be based on what is fair and right. </a:t>
            </a:r>
            <a:br>
              <a:rPr lang="en-GB" sz="1800" b="1">
                <a:effectLst/>
                <a:latin typeface="Calibri" panose="020F0502020204030204" pitchFamily="34" charset="0"/>
                <a:ea typeface="Calibri" panose="020F0502020204030204" pitchFamily="34" charset="0"/>
                <a:cs typeface="Times New Roman" panose="02020603050405020304" pitchFamily="18" charset="0"/>
              </a:rPr>
            </a:br>
            <a:r>
              <a:rPr lang="en-GB" sz="1800" b="1">
                <a:effectLst/>
                <a:latin typeface="Calibri" panose="020F0502020204030204" pitchFamily="34" charset="0"/>
                <a:ea typeface="Calibri" panose="020F0502020204030204" pitchFamily="34" charset="0"/>
                <a:cs typeface="Times New Roman" panose="02020603050405020304" pitchFamily="18" charset="0"/>
              </a:rPr>
              <a:t>    It will last forever.</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b="1">
                <a:effectLst/>
                <a:latin typeface="Calibri" panose="020F0502020204030204" pitchFamily="34" charset="0"/>
                <a:ea typeface="Calibri" panose="020F0502020204030204" pitchFamily="34" charset="0"/>
                <a:cs typeface="Times New Roman" panose="02020603050405020304" pitchFamily="18" charset="0"/>
              </a:rPr>
              <a:t>The Lord’s great love will make sure that happens.</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    He rules over all.</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Isaiah 9 NIRV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12</a:t>
            </a:fld>
            <a:endParaRPr lang="en-GB" altLang="en-US"/>
          </a:p>
        </p:txBody>
      </p:sp>
    </p:spTree>
    <p:extLst>
      <p:ext uri="{BB962C8B-B14F-4D97-AF65-F5344CB8AC3E}">
        <p14:creationId xmlns:p14="http://schemas.microsoft.com/office/powerpoint/2010/main" val="1246387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Bible says Mary didn’t really understand the angel message and the things that happened when Jesus was born but that she quietly thought about the things that had happened and took notice of other signs of good news as Jesus grew up and became an adult. </a:t>
            </a:r>
          </a:p>
          <a:p>
            <a:pPr>
              <a:lnSpc>
                <a:spcPct val="107000"/>
              </a:lnSpc>
              <a:spcAft>
                <a:spcPts val="800"/>
              </a:spcAft>
            </a:pP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If time allows and you are using this material over several days or in class based collective worship, you could explore some of the ways in which Jesus was believed to be  good news by looking at stories from his adult life – e.g. stories of healing; miracles; teaching; how he described himself and his work [Luke 4:16-21]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When Christians celebrate Christmas and Epiphany, they remember the promise that Jesus would bring good news, peace and justice to the earth and that as his followers they too should try to be good news in the world today by the way they live and the choices they make. That they should try to be people who bring light, joy, peace and hope to the world.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t>Photo credit: Fra Angelico, CC BY 2.0 &lt;https://creativecommons.org/licenses/by/2.0&gt;, via Wikimedia Commons</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13</a:t>
            </a:fld>
            <a:endParaRPr lang="en-GB" altLang="en-US"/>
          </a:p>
        </p:txBody>
      </p:sp>
    </p:spTree>
    <p:extLst>
      <p:ext uri="{BB962C8B-B14F-4D97-AF65-F5344CB8AC3E}">
        <p14:creationId xmlns:p14="http://schemas.microsoft.com/office/powerpoint/2010/main" val="2064708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Good news actions such as living in peace with one another, showing love and kindness, making choices that are fair and just are values which are shared by many people – those of all faiths and none.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Can you think of any examples of good news stories which show people acting in this way? Allow time for discussion and then use one of the following examples. If you want to spend more time with this theme you could share all of the stories below over a number of days.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Photo by </a:t>
            </a:r>
            <a:r>
              <a:rPr lang="en-GB">
                <a:hlinkClick r:id="rId3"/>
              </a:rPr>
              <a:t>Patti Black</a:t>
            </a:r>
            <a:r>
              <a:rPr lang="en-GB"/>
              <a:t> on </a:t>
            </a:r>
            <a:r>
              <a:rPr lang="en-GB" err="1">
                <a:hlinkClick r:id="rId4"/>
              </a:rPr>
              <a:t>Unsplash</a:t>
            </a:r>
            <a:r>
              <a:rPr lang="en-GB"/>
              <a:t> </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14</a:t>
            </a:fld>
            <a:endParaRPr lang="en-GB" altLang="en-US"/>
          </a:p>
        </p:txBody>
      </p:sp>
    </p:spTree>
    <p:extLst>
      <p:ext uri="{BB962C8B-B14F-4D97-AF65-F5344CB8AC3E}">
        <p14:creationId xmlns:p14="http://schemas.microsoft.com/office/powerpoint/2010/main" val="104937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Example 1: Young activists take action for climate justice and share a message of hope for the future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In 2021 a group of young Christian adults [Young Christian Climate Network] decided to take a message about the importance of climate justice to the world leaders gathering at COP 26 in Glasgow. However, they didn’t just take a train to Glasgow – instead they walked in a relay from Cornwall [after the G7 summit in June] to Glasgow [in November]. As they walked they gathered messages from members of the public to give to leaders and they encouraged church communities to pray and act for climate justice. They carried a large model boat with them as a symbol of the hope that leaders would use 2021 to help us all set sail towards a more just and fair future for everyone living on earth. By taking this action the YCCN hoped to be bringers of good news and hope through helping people understand the importance of climate justice and by sharing this message with world leaders. They hoped their actions would help build a fairer world and encourage people to look after the natural world and one another.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Photo by </a:t>
            </a:r>
            <a:r>
              <a:rPr lang="en-GB">
                <a:hlinkClick r:id="rId3"/>
              </a:rPr>
              <a:t>Annie Spratt</a:t>
            </a:r>
            <a:r>
              <a:rPr lang="en-GB"/>
              <a:t> on </a:t>
            </a:r>
            <a:r>
              <a:rPr lang="en-GB" err="1">
                <a:hlinkClick r:id="rId4"/>
              </a:rPr>
              <a:t>Unsplash</a:t>
            </a:r>
            <a:r>
              <a:rPr lang="en-GB"/>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Photo by </a:t>
            </a:r>
            <a:r>
              <a:rPr lang="en-GB" err="1">
                <a:hlinkClick r:id="rId5"/>
              </a:rPr>
              <a:t>Fredrika</a:t>
            </a:r>
            <a:r>
              <a:rPr lang="en-GB">
                <a:hlinkClick r:id="rId5"/>
              </a:rPr>
              <a:t> Carlsson</a:t>
            </a:r>
            <a:r>
              <a:rPr lang="en-GB"/>
              <a:t> on </a:t>
            </a:r>
            <a:r>
              <a:rPr lang="en-GB" err="1">
                <a:hlinkClick r:id="rId6"/>
              </a:rPr>
              <a:t>Unsplash</a:t>
            </a: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Photo credit: Prayer boats by Derek Holloway</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15</a:t>
            </a:fld>
            <a:endParaRPr lang="en-GB" altLang="en-US"/>
          </a:p>
        </p:txBody>
      </p:sp>
    </p:spTree>
    <p:extLst>
      <p:ext uri="{BB962C8B-B14F-4D97-AF65-F5344CB8AC3E}">
        <p14:creationId xmlns:p14="http://schemas.microsoft.com/office/powerpoint/2010/main" val="2545648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2: Young climate activists share a message about climate justice through art </a:t>
            </a:r>
          </a:p>
          <a:p>
            <a:endParaRPr lang="en-GB"/>
          </a:p>
          <a:p>
            <a:r>
              <a:rPr lang="en-GB"/>
              <a:t>As part of the Letters for Creation project young people in Panama created pieces of art on the theme of climate justice. The pupils reflected on how climate change is affecting their community and shared creative visions of hope for a better sustainable future. This image presents an image of hope for the future . Which part of the painting do you like best? What would you include if you created a painting/picture on this theme? </a:t>
            </a:r>
          </a:p>
          <a:p>
            <a:r>
              <a:rPr lang="en-GB" dirty="0">
                <a:latin typeface="Arial"/>
                <a:ea typeface="ヒラギノ角ゴ Pro W3"/>
                <a:cs typeface="Arial"/>
              </a:rPr>
              <a:t>Children and young people from across the world are contributing to this arts-based project and sharing their messages about climate justice alongside their hopes for the future. </a:t>
            </a:r>
            <a:endParaRPr lang="en-GB" dirty="0">
              <a:cs typeface="Arial"/>
            </a:endParaRPr>
          </a:p>
          <a:p>
            <a:endParaRPr lang="en-GB"/>
          </a:p>
          <a:p>
            <a:r>
              <a:rPr lang="en-GB"/>
              <a:t>More information can be found here: https://www.christianaid.org.uk/get-involved/schools/letters-creation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16</a:t>
            </a:fld>
            <a:endParaRPr lang="en-GB" altLang="en-US"/>
          </a:p>
        </p:txBody>
      </p:sp>
    </p:spTree>
    <p:extLst>
      <p:ext uri="{BB962C8B-B14F-4D97-AF65-F5344CB8AC3E}">
        <p14:creationId xmlns:p14="http://schemas.microsoft.com/office/powerpoint/2010/main" val="2206279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3: </a:t>
            </a:r>
            <a:r>
              <a:rPr lang="en-GB" b="0" i="0" err="1">
                <a:solidFill>
                  <a:srgbClr val="000000"/>
                </a:solidFill>
                <a:effectLst/>
                <a:latin typeface="Times New Roman" panose="02020603050405020304" pitchFamily="18" charset="0"/>
              </a:rPr>
              <a:t>Abuk</a:t>
            </a:r>
            <a:r>
              <a:rPr lang="en-GB" b="0" i="0">
                <a:solidFill>
                  <a:srgbClr val="000000"/>
                </a:solidFill>
                <a:effectLst/>
                <a:latin typeface="Times New Roman" panose="02020603050405020304" pitchFamily="18" charset="0"/>
              </a:rPr>
              <a:t> Ayat </a:t>
            </a:r>
            <a:r>
              <a:rPr lang="en-GB" b="0" i="0" err="1">
                <a:solidFill>
                  <a:srgbClr val="000000"/>
                </a:solidFill>
                <a:effectLst/>
                <a:latin typeface="Times New Roman" panose="02020603050405020304" pitchFamily="18" charset="0"/>
              </a:rPr>
              <a:t>Ajing</a:t>
            </a:r>
            <a:endParaRPr lang="en-GB" b="0" i="0">
              <a:solidFill>
                <a:srgbClr val="000000"/>
              </a:solidFill>
              <a:effectLst/>
              <a:latin typeface="Times New Roman" panose="02020603050405020304" pitchFamily="18" charset="0"/>
            </a:endParaRPr>
          </a:p>
          <a:p>
            <a:endParaRPr lang="en-GB" b="0" i="0" dirty="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GB" b="0" i="0">
                <a:solidFill>
                  <a:srgbClr val="000000"/>
                </a:solidFill>
                <a:effectLst/>
                <a:latin typeface="Times New Roman" panose="02020603050405020304" pitchFamily="18" charset="0"/>
              </a:rPr>
              <a:t>Across the world climate change is having an impact on people’s living conditions and livelihoods – mainly due to unpredictable weather patterns. It is often the people and countries which have contributed the least towards climate change who are now experiencing the worst affects of the changing climate – this is the issue which is at the centre of climate justice. </a:t>
            </a:r>
            <a:endParaRPr lang="en-GB" b="0" i="0" dirty="0">
              <a:solidFill>
                <a:srgbClr val="000000"/>
              </a:solidFill>
              <a:effectLst/>
              <a:latin typeface="Times New Roman" panose="02020603050405020304" pitchFamily="18" charset="0"/>
            </a:endParaRPr>
          </a:p>
          <a:p>
            <a:pPr marL="0" indent="0">
              <a:buFont typeface="Arial" panose="020B0604020202020204" pitchFamily="34" charset="0"/>
              <a:buNone/>
            </a:pPr>
            <a:endParaRPr lang="en-GB" b="0" i="0" dirty="0">
              <a:solidFill>
                <a:srgbClr val="000000"/>
              </a:solidFill>
              <a:effectLst/>
              <a:latin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err="1">
                <a:solidFill>
                  <a:srgbClr val="000000"/>
                </a:solidFill>
                <a:effectLst/>
                <a:latin typeface="Times New Roman" panose="02020603050405020304" pitchFamily="18" charset="0"/>
              </a:rPr>
              <a:t>Abuk</a:t>
            </a:r>
            <a:r>
              <a:rPr lang="en-GB" b="0" i="0">
                <a:solidFill>
                  <a:srgbClr val="000000"/>
                </a:solidFill>
                <a:effectLst/>
                <a:latin typeface="Times New Roman" panose="02020603050405020304" pitchFamily="18" charset="0"/>
              </a:rPr>
              <a:t> Ayat </a:t>
            </a:r>
            <a:r>
              <a:rPr lang="en-GB" b="0" i="0" err="1">
                <a:solidFill>
                  <a:srgbClr val="000000"/>
                </a:solidFill>
                <a:effectLst/>
                <a:latin typeface="Times New Roman" panose="02020603050405020304" pitchFamily="18" charset="0"/>
              </a:rPr>
              <a:t>Ajing</a:t>
            </a:r>
            <a:r>
              <a:rPr lang="en-GB" b="0" i="0">
                <a:solidFill>
                  <a:srgbClr val="000000"/>
                </a:solidFill>
                <a:effectLst/>
                <a:latin typeface="Times New Roman" panose="02020603050405020304" pitchFamily="18" charset="0"/>
              </a:rPr>
              <a:t> lives in South Sudan . Like many places, South Sudan is affected by the impact of climate change so that communities and individuals are having to find ways to adapt to the challenges which this brings. Unpredictable weather patterns such as floods or drought disrupt lives often causing pollution to water supplies, destroying both crops and livelihoods. </a:t>
            </a:r>
            <a:endParaRPr lang="en-GB" b="0" i="0"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i="0" dirty="0">
                <a:solidFill>
                  <a:srgbClr val="000000"/>
                </a:solidFill>
                <a:effectLst/>
                <a:latin typeface="Times New Roman" panose="02020603050405020304" pitchFamily="18"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err="1">
                <a:solidFill>
                  <a:srgbClr val="000000"/>
                </a:solidFill>
                <a:effectLst/>
                <a:latin typeface="Times New Roman" panose="02020603050405020304" pitchFamily="18" charset="0"/>
              </a:rPr>
              <a:t>Abuk</a:t>
            </a:r>
            <a:r>
              <a:rPr lang="en-GB" b="0" i="0">
                <a:solidFill>
                  <a:srgbClr val="000000"/>
                </a:solidFill>
                <a:effectLst/>
                <a:latin typeface="Times New Roman" panose="02020603050405020304" pitchFamily="18" charset="0"/>
              </a:rPr>
              <a:t> Ayat </a:t>
            </a:r>
            <a:r>
              <a:rPr lang="en-GB" b="0" i="0" err="1">
                <a:solidFill>
                  <a:srgbClr val="000000"/>
                </a:solidFill>
                <a:effectLst/>
                <a:latin typeface="Times New Roman" panose="02020603050405020304" pitchFamily="18" charset="0"/>
              </a:rPr>
              <a:t>Ajing</a:t>
            </a:r>
            <a:r>
              <a:rPr lang="en-GB" b="0" i="0">
                <a:solidFill>
                  <a:srgbClr val="000000"/>
                </a:solidFill>
                <a:effectLst/>
                <a:latin typeface="Times New Roman" panose="02020603050405020304" pitchFamily="18" charset="0"/>
              </a:rPr>
              <a:t> and other members of her community have worked with an organisation called ‘</a:t>
            </a:r>
            <a:r>
              <a:rPr lang="en-GB" sz="1800">
                <a:effectLst/>
                <a:latin typeface="Open Sans" panose="020B0606030504020204" pitchFamily="34" charset="0"/>
                <a:ea typeface="Calibri" panose="020F0502020204030204" pitchFamily="34" charset="0"/>
                <a:cs typeface="Times New Roman" panose="02020603050405020304" pitchFamily="18" charset="0"/>
              </a:rPr>
              <a:t>Support for Peace and Education Development Program’ (SPEDP),</a:t>
            </a:r>
            <a:r>
              <a:rPr lang="en-GB" b="0" i="0">
                <a:solidFill>
                  <a:srgbClr val="000000"/>
                </a:solidFill>
                <a:effectLst/>
                <a:latin typeface="Times New Roman" panose="02020603050405020304" pitchFamily="18" charset="0"/>
              </a:rPr>
              <a:t> one of Christian Aid’s local partners in South Sudan, who helped to set up </a:t>
            </a:r>
            <a:r>
              <a:rPr lang="en-GB" sz="1800">
                <a:effectLst/>
                <a:latin typeface="Open Sans" panose="020B0606030504020204" pitchFamily="34" charset="0"/>
                <a:ea typeface="Calibri" panose="020F0502020204030204" pitchFamily="34" charset="0"/>
                <a:cs typeface="Open Sans" panose="020B0606030504020204" pitchFamily="34" charset="0"/>
              </a:rPr>
              <a:t>a community savings project </a:t>
            </a:r>
            <a:r>
              <a:rPr lang="en-GB" sz="1800" dirty="0">
                <a:effectLst/>
                <a:latin typeface="Open Sans" panose="020B0606030504020204" pitchFamily="34" charset="0"/>
                <a:ea typeface="Calibri" panose="020F0502020204030204" pitchFamily="34" charset="0"/>
                <a:cs typeface="Open Sans" panose="020B0606030504020204" pitchFamily="34" charset="0"/>
              </a:rPr>
              <a:t>[</a:t>
            </a:r>
            <a:r>
              <a:rPr lang="en-GB" sz="1800">
                <a:effectLst/>
                <a:latin typeface="Open Sans" panose="020B0606030504020204" pitchFamily="34" charset="0"/>
                <a:ea typeface="Calibri" panose="020F0502020204030204" pitchFamily="34" charset="0"/>
                <a:cs typeface="Open Sans" panose="020B0606030504020204" pitchFamily="34" charset="0"/>
              </a:rPr>
              <a:t>sometimes called a village savings and loans scheme</a:t>
            </a:r>
            <a:r>
              <a:rPr lang="en-GB" sz="1800" dirty="0">
                <a:effectLst/>
                <a:latin typeface="Open Sans" panose="020B0606030504020204" pitchFamily="34" charset="0"/>
                <a:ea typeface="Calibri" panose="020F0502020204030204" pitchFamily="34" charset="0"/>
                <a:cs typeface="Open Sans" panose="020B0606030504020204" pitchFamily="34" charset="0"/>
              </a:rPr>
              <a:t>]. </a:t>
            </a:r>
            <a:r>
              <a:rPr lang="en-GB" sz="1800">
                <a:effectLst/>
                <a:latin typeface="Open Sans" panose="020B0606030504020204" pitchFamily="34" charset="0"/>
                <a:ea typeface="Calibri" panose="020F0502020204030204" pitchFamily="34" charset="0"/>
                <a:cs typeface="Open Sans" panose="020B0606030504020204" pitchFamily="34" charset="0"/>
              </a:rPr>
              <a:t>This scheme involves members contributing funds into a saving scheme so there is then a source of money when someone in the group needs it. </a:t>
            </a:r>
            <a:endParaRPr lang="en-GB" sz="1800" dirty="0">
              <a:effectLst/>
              <a:latin typeface="Open Sans" panose="020B0606030504020204" pitchFamily="34" charset="0"/>
              <a:ea typeface="Calibri" panose="020F0502020204030204" pitchFamily="34" charset="0"/>
              <a:cs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0" dirty="0">
              <a:effectLst/>
              <a:latin typeface="Open Sans" panose="020B0606030504020204" pitchFamily="34" charset="0"/>
              <a:ea typeface="Calibri" panose="020F050202020403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0">
                <a:effectLst/>
                <a:latin typeface="Open Sans" panose="020B0606030504020204" pitchFamily="34" charset="0"/>
                <a:ea typeface="Calibri" panose="020F0502020204030204" pitchFamily="34" charset="0"/>
                <a:cs typeface="Open Sans" panose="020B0606030504020204" pitchFamily="34" charset="0"/>
              </a:rPr>
              <a:t>Having run a successful restaurant business in the past, </a:t>
            </a:r>
            <a:r>
              <a:rPr lang="en-GB" sz="1800" err="1">
                <a:effectLst/>
                <a:latin typeface="Open Sans" panose="020B0606030504020204" pitchFamily="34" charset="0"/>
                <a:ea typeface="Calibri" panose="020F0502020204030204" pitchFamily="34" charset="0"/>
                <a:cs typeface="Open Sans" panose="020B0606030504020204" pitchFamily="34" charset="0"/>
              </a:rPr>
              <a:t>Abuk</a:t>
            </a:r>
            <a:r>
              <a:rPr lang="en-GB" sz="1800">
                <a:effectLst/>
                <a:latin typeface="Open Sans" panose="020B0606030504020204" pitchFamily="34" charset="0"/>
                <a:ea typeface="Calibri" panose="020F0502020204030204" pitchFamily="34" charset="0"/>
                <a:cs typeface="Open Sans" panose="020B0606030504020204" pitchFamily="34" charset="0"/>
              </a:rPr>
              <a:t> realised that the opportunity to be a part of this savings plan provided an ideal opportunity to set up a new business. As a bore hole had also recently been installed in the village to provide clean drinking water,  </a:t>
            </a:r>
            <a:r>
              <a:rPr lang="en-GB" sz="1800" err="1">
                <a:effectLst/>
                <a:latin typeface="Open Sans" panose="020B0606030504020204" pitchFamily="34" charset="0"/>
                <a:ea typeface="Calibri" panose="020F0502020204030204" pitchFamily="34" charset="0"/>
                <a:cs typeface="Open Sans" panose="020B0606030504020204" pitchFamily="34" charset="0"/>
              </a:rPr>
              <a:t>Abuk</a:t>
            </a:r>
            <a:r>
              <a:rPr lang="en-GB" sz="1800">
                <a:effectLst/>
                <a:latin typeface="Open Sans" panose="020B0606030504020204" pitchFamily="34" charset="0"/>
                <a:ea typeface="Calibri" panose="020F0502020204030204" pitchFamily="34" charset="0"/>
                <a:cs typeface="Open Sans" panose="020B0606030504020204" pitchFamily="34" charset="0"/>
              </a:rPr>
              <a:t> decided to set up a tea shop. The money provided by the saving scheme enabled </a:t>
            </a:r>
            <a:r>
              <a:rPr lang="en-GB" sz="1800" err="1">
                <a:effectLst/>
                <a:latin typeface="Open Sans" panose="020B0606030504020204" pitchFamily="34" charset="0"/>
                <a:ea typeface="Calibri" panose="020F0502020204030204" pitchFamily="34" charset="0"/>
                <a:cs typeface="Open Sans" panose="020B0606030504020204" pitchFamily="34" charset="0"/>
              </a:rPr>
              <a:t>Abuk</a:t>
            </a:r>
            <a:r>
              <a:rPr lang="en-GB" sz="1800">
                <a:effectLst/>
                <a:latin typeface="Open Sans" panose="020B0606030504020204" pitchFamily="34" charset="0"/>
                <a:ea typeface="Calibri" panose="020F0502020204030204" pitchFamily="34" charset="0"/>
                <a:cs typeface="Open Sans" panose="020B0606030504020204" pitchFamily="34" charset="0"/>
              </a:rPr>
              <a:t> to buy chairs, kettles and teapots – all needed for setting up her new business. </a:t>
            </a:r>
            <a:endParaRPr lang="en-GB" sz="1800" dirty="0">
              <a:effectLst/>
              <a:latin typeface="Open Sans" panose="020B0606030504020204" pitchFamily="34" charset="0"/>
              <a:ea typeface="Calibri" panose="020F0502020204030204" pitchFamily="34" charset="0"/>
              <a:cs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0" dirty="0">
              <a:effectLst/>
              <a:latin typeface="Open Sans" panose="020B0606030504020204" pitchFamily="34" charset="0"/>
              <a:ea typeface="Calibri" panose="020F0502020204030204" pitchFamily="34" charset="0"/>
              <a:cs typeface="Open Sans" panose="020B0606030504020204" pitchFamily="34" charset="0"/>
            </a:endParaRPr>
          </a:p>
          <a:p>
            <a:pPr marL="285750" indent="-285750">
              <a:buFont typeface="Arial" panose="020B0604020202020204" pitchFamily="34" charset="0"/>
              <a:buChar char="•"/>
            </a:pPr>
            <a:r>
              <a:rPr lang="en-GB" sz="1800">
                <a:effectLst/>
                <a:latin typeface="Open Sans" panose="020B0606030504020204" pitchFamily="34" charset="0"/>
                <a:ea typeface="Calibri" panose="020F0502020204030204" pitchFamily="34" charset="0"/>
                <a:cs typeface="Times New Roman" panose="02020603050405020304" pitchFamily="18" charset="0"/>
              </a:rPr>
              <a:t>When women like </a:t>
            </a:r>
            <a:r>
              <a:rPr lang="en-GB" sz="1800" err="1">
                <a:effectLst/>
                <a:latin typeface="Open Sans" panose="020B0606030504020204" pitchFamily="34" charset="0"/>
                <a:ea typeface="Calibri" panose="020F0502020204030204" pitchFamily="34" charset="0"/>
                <a:cs typeface="Times New Roman" panose="02020603050405020304" pitchFamily="18" charset="0"/>
              </a:rPr>
              <a:t>Abuk</a:t>
            </a:r>
            <a:r>
              <a:rPr lang="en-GB" sz="1800">
                <a:effectLst/>
                <a:latin typeface="Open Sans" panose="020B0606030504020204" pitchFamily="34" charset="0"/>
                <a:ea typeface="Calibri" panose="020F0502020204030204" pitchFamily="34" charset="0"/>
                <a:cs typeface="Times New Roman" panose="02020603050405020304" pitchFamily="18" charset="0"/>
              </a:rPr>
              <a:t> can earn their own money, they are better prepared to withstand climate shocks: from floods to droughts to natural disasters and can also save money towards school fees for their children and buy essential items such as food, medicines and clothes for their families. </a:t>
            </a:r>
            <a:endParaRPr lang="en-GB" sz="18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1800">
                <a:effectLst/>
                <a:latin typeface="Open Sans" panose="020B0606030504020204" pitchFamily="34" charset="0"/>
                <a:ea typeface="Calibri" panose="020F0502020204030204" pitchFamily="34" charset="0"/>
                <a:cs typeface="Times New Roman" panose="02020603050405020304" pitchFamily="18" charset="0"/>
              </a:rPr>
              <a:t> </a:t>
            </a:r>
            <a:endParaRPr lang="en-GB"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Open Sans" panose="020B0606030504020204" pitchFamily="34" charset="0"/>
                <a:ea typeface="Calibri" panose="020F0502020204030204" pitchFamily="34" charset="0"/>
                <a:cs typeface="Times New Roman" panose="02020603050405020304" pitchFamily="18" charset="0"/>
              </a:rPr>
              <a:t>Photo credit: </a:t>
            </a:r>
            <a:r>
              <a:rPr lang="en-GB" sz="180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Christian Aid/</a:t>
            </a:r>
            <a:r>
              <a:rPr lang="en-GB" sz="180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Silvano</a:t>
            </a:r>
            <a:r>
              <a:rPr lang="en-GB" sz="180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80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Yokwe</a:t>
            </a:r>
            <a:endParaRPr lang="en-GB" sz="1800">
              <a:effectLst/>
              <a:latin typeface="Open Sans" panose="020B0606030504020204" pitchFamily="34" charset="0"/>
              <a:ea typeface="Calibri" panose="020F0502020204030204" pitchFamily="34" charset="0"/>
              <a:cs typeface="Times New Roman" panose="02020603050405020304" pitchFamily="18" charset="0"/>
            </a:endParaRPr>
          </a:p>
          <a:p>
            <a:endParaRPr lang="en-GB" sz="1800">
              <a:effectLst/>
              <a:latin typeface="Open Sans" panose="020B060603050402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17</a:t>
            </a:fld>
            <a:endParaRPr lang="en-GB" altLang="en-US"/>
          </a:p>
        </p:txBody>
      </p:sp>
    </p:spTree>
    <p:extLst>
      <p:ext uri="{BB962C8B-B14F-4D97-AF65-F5344CB8AC3E}">
        <p14:creationId xmlns:p14="http://schemas.microsoft.com/office/powerpoint/2010/main" val="293581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t>Play some quiet music and invite pupils to think about the following questions: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t>What would be good news for the world today? </a:t>
            </a:r>
          </a:p>
          <a:p>
            <a:pPr marL="0" indent="0">
              <a:buNone/>
            </a:pPr>
            <a:r>
              <a:rPr lang="en-GB" sz="1200"/>
              <a:t>Can you think of examples of good news in our school/local community </a:t>
            </a:r>
          </a:p>
          <a:p>
            <a:pPr marL="0" indent="0">
              <a:buNone/>
            </a:pPr>
            <a:r>
              <a:rPr lang="en-GB" sz="1200" b="1"/>
              <a:t>Personal reflective question</a:t>
            </a:r>
            <a:r>
              <a:rPr lang="en-GB" sz="1200"/>
              <a:t>:  do I have opportunities, in small ways, to be a bringer of good news/hope in my family/community?</a:t>
            </a:r>
          </a:p>
          <a:p>
            <a:pPr marL="0" indent="0">
              <a:buNone/>
            </a:pPr>
            <a:r>
              <a:rPr lang="en-GB" sz="1200" b="1"/>
              <a:t>Community questions</a:t>
            </a:r>
            <a:r>
              <a:rPr lang="en-GB" sz="1200"/>
              <a:t>: how could we, as a school community, be or share stories of good news? </a:t>
            </a:r>
          </a:p>
          <a:p>
            <a:r>
              <a:rPr lang="en-GB"/>
              <a:t>We can all be bringers of joy, hope and peace in the world: </a:t>
            </a:r>
          </a:p>
          <a:p>
            <a:r>
              <a:rPr lang="en-GB"/>
              <a:t>I wonder, what does it mean to be a peacemaker?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t>How could we create a celebration of good news from our class, our school, our community, our country, our world?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effectLst/>
                <a:latin typeface="Calibri" panose="020F0502020204030204" pitchFamily="34" charset="0"/>
                <a:cs typeface="Times New Roman" panose="02020603050405020304" pitchFamily="18" charset="0"/>
              </a:rPr>
              <a:t>Photo credit: </a:t>
            </a:r>
            <a:r>
              <a:rPr lang="en-GB" sz="1200" err="1">
                <a:effectLst/>
                <a:latin typeface="Calibri" panose="020F0502020204030204" pitchFamily="34" charset="0"/>
                <a:cs typeface="Times New Roman" panose="02020603050405020304" pitchFamily="18" charset="0"/>
              </a:rPr>
              <a:t>Unsplash</a:t>
            </a:r>
            <a:r>
              <a:rPr lang="en-GB" sz="1200">
                <a:effectLst/>
                <a:latin typeface="Calibri" panose="020F0502020204030204" pitchFamily="34" charset="0"/>
                <a:cs typeface="Times New Roman" panose="02020603050405020304" pitchFamily="18" charset="0"/>
              </a:rPr>
              <a:t>/Pascal Meier</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4377FC-F24F-704B-9E5C-5852303664E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2502114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Some possible response actions:</a:t>
            </a:r>
          </a:p>
          <a:p>
            <a:r>
              <a:rPr lang="en-GB"/>
              <a:t>Think about how you could create a celebration of good news as a school</a:t>
            </a:r>
          </a:p>
          <a:p>
            <a:endParaRPr lang="en-GB"/>
          </a:p>
          <a:p>
            <a:r>
              <a:rPr lang="en-GB"/>
              <a:t>Doves of peace activity –  use a dove template to create a display of doves to hang in a communal area in the school. Ask pupils to write prayers or messages of hope for the world on each dove. </a:t>
            </a:r>
          </a:p>
          <a:p>
            <a:endParaRPr lang="en-GB"/>
          </a:p>
          <a:p>
            <a:r>
              <a:rPr lang="en-GB"/>
              <a:t>Tree planting – could you plant a tree in your school grounds or in a community space as a sign of hope for a more sustainable future. If this isn’t possible, could pupils create small gardens in pots to be displayed around the school grounds. </a:t>
            </a:r>
          </a:p>
          <a:p>
            <a:endParaRPr lang="en-GB"/>
          </a:p>
          <a:p>
            <a:r>
              <a:rPr lang="en-GB"/>
              <a:t>Letters for Creation – could your pupils create ‘letters for creation’ and contribute to the Letters for Creation project? For lesson plans, resources and ideas go to the Christian Aid Schools webpage</a:t>
            </a:r>
          </a:p>
          <a:p>
            <a:endParaRPr lang="en-GB"/>
          </a:p>
          <a:p>
            <a:r>
              <a:rPr lang="en-GB"/>
              <a:t>Could your school join the ‘Let’s go zero’ campaign?  </a:t>
            </a:r>
          </a:p>
          <a:p>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effectLst/>
                <a:latin typeface="Calibri" panose="020F0502020204030204" pitchFamily="34" charset="0"/>
                <a:cs typeface="Times New Roman" panose="02020603050405020304" pitchFamily="18" charset="0"/>
              </a:rPr>
              <a:t>Photo credit: </a:t>
            </a:r>
            <a:r>
              <a:rPr lang="en-GB" sz="1200" err="1">
                <a:effectLst/>
                <a:latin typeface="Calibri" panose="020F0502020204030204" pitchFamily="34" charset="0"/>
                <a:cs typeface="Times New Roman" panose="02020603050405020304" pitchFamily="18" charset="0"/>
              </a:rPr>
              <a:t>Unsplash</a:t>
            </a:r>
            <a:r>
              <a:rPr lang="en-GB" sz="1200">
                <a:effectLst/>
                <a:latin typeface="Calibri" panose="020F0502020204030204" pitchFamily="34" charset="0"/>
                <a:cs typeface="Times New Roman" panose="02020603050405020304" pitchFamily="18" charset="0"/>
              </a:rPr>
              <a:t>/Pascal Meier</a:t>
            </a:r>
            <a:endParaRPr lang="en-GB"/>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19</a:t>
            </a:fld>
            <a:endParaRPr lang="en-GB" altLang="en-US"/>
          </a:p>
        </p:txBody>
      </p:sp>
    </p:spTree>
    <p:extLst>
      <p:ext uri="{BB962C8B-B14F-4D97-AF65-F5344CB8AC3E}">
        <p14:creationId xmlns:p14="http://schemas.microsoft.com/office/powerpoint/2010/main" val="12180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a:ea typeface="Calibri" panose="020F0502020204030204" pitchFamily="34" charset="0"/>
                <a:cs typeface="Calibri"/>
              </a:rPr>
              <a:t>Welcome pupils to your assembly/collective worship but, as you do so, have a pupil/teacher primed to interrupt you to bring you an important message written on a folded piece of paper. They ring a bell, bang a drum or blow a whistle to get everyone’s attention. The </a:t>
            </a:r>
            <a:r>
              <a:rPr lang="en-GB" sz="1800" dirty="0">
                <a:latin typeface="Calibri"/>
                <a:ea typeface="Calibri" panose="020F0502020204030204" pitchFamily="34" charset="0"/>
                <a:cs typeface="Calibri"/>
              </a:rPr>
              <a:t>message-bringer </a:t>
            </a:r>
            <a:r>
              <a:rPr lang="en-GB" sz="1800" dirty="0">
                <a:effectLst/>
                <a:latin typeface="Calibri"/>
                <a:ea typeface="Calibri" panose="020F0502020204030204" pitchFamily="34" charset="0"/>
                <a:cs typeface="Calibri"/>
              </a:rPr>
              <a:t>stresses that the message is very important and needs to be shared with everyone.</a:t>
            </a:r>
            <a:r>
              <a:rPr lang="en-GB" sz="1800" dirty="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a:effectLst/>
              <a:latin typeface="Calibri" panose="020F0502020204030204" pitchFamily="34" charset="0"/>
              <a:cs typeface="Times New Roman" panose="02020603050405020304" pitchFamily="18" charset="0"/>
            </a:endParaRPr>
          </a:p>
          <a:p>
            <a:endParaRPr lang="en-GB" sz="1800">
              <a:effectLst/>
              <a:latin typeface="Calibri" panose="020F0502020204030204" pitchFamily="34" charset="0"/>
              <a:cs typeface="Times New Roman" panose="02020603050405020304" pitchFamily="18" charset="0"/>
            </a:endParaRPr>
          </a:p>
          <a:p>
            <a:r>
              <a:rPr lang="en-GB" sz="1800">
                <a:effectLst/>
                <a:latin typeface="Calibri" panose="020F0502020204030204" pitchFamily="34" charset="0"/>
                <a:cs typeface="Times New Roman" panose="02020603050405020304" pitchFamily="18" charset="0"/>
              </a:rPr>
              <a:t>Photo credit: </a:t>
            </a:r>
            <a:r>
              <a:rPr lang="en-GB" sz="1800" err="1">
                <a:effectLst/>
                <a:latin typeface="Calibri" panose="020F0502020204030204" pitchFamily="34" charset="0"/>
                <a:cs typeface="Times New Roman" panose="02020603050405020304" pitchFamily="18" charset="0"/>
              </a:rPr>
              <a:t>Unsplash</a:t>
            </a:r>
            <a:r>
              <a:rPr lang="en-GB" sz="1800">
                <a:effectLst/>
                <a:latin typeface="Calibri" panose="020F0502020204030204" pitchFamily="34" charset="0"/>
                <a:cs typeface="Times New Roman" panose="02020603050405020304" pitchFamily="18" charset="0"/>
              </a:rPr>
              <a:t>/Pascal Meier</a:t>
            </a:r>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a:t>
            </a:fld>
            <a:endParaRPr lang="en-GB" altLang="en-US"/>
          </a:p>
        </p:txBody>
      </p:sp>
    </p:spTree>
    <p:extLst>
      <p:ext uri="{BB962C8B-B14F-4D97-AF65-F5344CB8AC3E}">
        <p14:creationId xmlns:p14="http://schemas.microsoft.com/office/powerpoint/2010/main" val="136738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Read the message and share:</a:t>
            </a:r>
          </a:p>
          <a:p>
            <a:pPr>
              <a:lnSpc>
                <a:spcPct val="107000"/>
              </a:lnSpc>
              <a:spcAft>
                <a:spcPts val="800"/>
              </a:spcAft>
            </a:pPr>
            <a:r>
              <a:rPr lang="en-GB" sz="1800" i="1">
                <a:effectLst/>
                <a:latin typeface="Calibri" panose="020F0502020204030204" pitchFamily="34" charset="0"/>
                <a:ea typeface="Calibri" panose="020F0502020204030204" pitchFamily="34" charset="0"/>
                <a:cs typeface="Times New Roman" panose="02020603050405020304" pitchFamily="18" charset="0"/>
              </a:rPr>
              <a:t>Hello Everyone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a:effectLst/>
                <a:latin typeface="Calibri" panose="020F0502020204030204" pitchFamily="34" charset="0"/>
                <a:ea typeface="Calibri" panose="020F0502020204030204" pitchFamily="34" charset="0"/>
                <a:cs typeface="Times New Roman" panose="02020603050405020304" pitchFamily="18" charset="0"/>
              </a:rPr>
              <a:t>Good news challenge!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a:effectLst/>
                <a:latin typeface="Calibri" panose="020F0502020204030204" pitchFamily="34" charset="0"/>
                <a:ea typeface="Calibri" panose="020F0502020204030204" pitchFamily="34" charset="0"/>
                <a:cs typeface="Times New Roman" panose="02020603050405020304" pitchFamily="18" charset="0"/>
              </a:rPr>
              <a:t>Could your class become good news detectives this week?  Could you listen out for good news stories in our school community, local community, from around the world and in the news? Could you give a shout out to someone who has shown courage, kindness or helped to change something for the better?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Explain that during the week you are going to share some good news stories during collective worship/assembly and that there will be opportunities in class time to share stories of good news. At the end of the week, you will share in a ‘Good News Celebration’ to share some of the good news you have talked about in your classes. Are you up to the challenge? </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3</a:t>
            </a:fld>
            <a:endParaRPr lang="en-GB" altLang="en-US"/>
          </a:p>
        </p:txBody>
      </p:sp>
    </p:spTree>
    <p:extLst>
      <p:ext uri="{BB962C8B-B14F-4D97-AF65-F5344CB8AC3E}">
        <p14:creationId xmlns:p14="http://schemas.microsoft.com/office/powerpoint/2010/main" val="319921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I wonder, how else could this message have been shared with us?</a:t>
            </a:r>
            <a:r>
              <a:rPr lang="en-GB" sz="1800" dirty="0">
                <a:latin typeface="Calibri"/>
                <a:ea typeface="Calibri" panose="020F0502020204030204" pitchFamily="34" charset="0"/>
                <a:cs typeface="Calibri"/>
              </a:rPr>
              <a:t>  (E.g. </a:t>
            </a:r>
            <a:r>
              <a:rPr lang="en-GB" sz="1800" dirty="0">
                <a:effectLst/>
                <a:latin typeface="Calibri"/>
                <a:ea typeface="Calibri" panose="020F0502020204030204" pitchFamily="34" charset="0"/>
                <a:cs typeface="Calibri"/>
              </a:rPr>
              <a:t>by voice, text </a:t>
            </a:r>
            <a:r>
              <a:rPr lang="en-GB" sz="1800" dirty="0">
                <a:latin typeface="Calibri"/>
                <a:ea typeface="Calibri" panose="020F0502020204030204" pitchFamily="34" charset="0"/>
                <a:cs typeface="Calibri"/>
              </a:rPr>
              <a:t>or </a:t>
            </a:r>
            <a:r>
              <a:rPr lang="en-GB" sz="1800" dirty="0">
                <a:effectLst/>
                <a:latin typeface="Calibri"/>
                <a:ea typeface="Calibri" panose="020F0502020204030204" pitchFamily="34" charset="0"/>
                <a:cs typeface="Calibri"/>
              </a:rPr>
              <a:t>email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Our messenger used the sound of a bell/whistle/drum to catch our attention. What other ways are there of drawing our attention to important messages? Include trumpets, drums, bells, </a:t>
            </a:r>
            <a:r>
              <a:rPr lang="en-GB" sz="1800" dirty="0">
                <a:latin typeface="Calibri"/>
                <a:ea typeface="Calibri" panose="020F0502020204030204" pitchFamily="34" charset="0"/>
                <a:cs typeface="Calibri"/>
              </a:rPr>
              <a:t>town-criers</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Did you notice how the message we received began? It started with a greeting. I wonder, can you think of ways you might greet a friend or family member? On ordinary days? </a:t>
            </a:r>
            <a:r>
              <a:rPr lang="en-GB" sz="1800" dirty="0">
                <a:latin typeface="Calibri"/>
                <a:ea typeface="Calibri" panose="020F0502020204030204" pitchFamily="34" charset="0"/>
                <a:cs typeface="Calibri"/>
              </a:rPr>
              <a:t>What about on </a:t>
            </a:r>
            <a:r>
              <a:rPr lang="en-GB" sz="1800" dirty="0">
                <a:effectLst/>
                <a:latin typeface="Calibri"/>
                <a:ea typeface="Calibri" panose="020F0502020204030204" pitchFamily="34" charset="0"/>
                <a:cs typeface="Calibri"/>
              </a:rPr>
              <a:t>special days?</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4</a:t>
            </a:fld>
            <a:endParaRPr lang="en-GB" altLang="en-US"/>
          </a:p>
        </p:txBody>
      </p:sp>
    </p:spTree>
    <p:extLst>
      <p:ext uri="{BB962C8B-B14F-4D97-AF65-F5344CB8AC3E}">
        <p14:creationId xmlns:p14="http://schemas.microsoft.com/office/powerpoint/2010/main" val="66221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When do we send special and joyful messages to one another? Are there particular times of year when you might send a special message to a friend or family member? </a:t>
            </a:r>
            <a:r>
              <a:rPr lang="en-GB" sz="1800" dirty="0">
                <a:latin typeface="Calibri"/>
                <a:ea typeface="Calibri" panose="020F0502020204030204" pitchFamily="34" charset="0"/>
                <a:cs typeface="Calibri"/>
              </a:rPr>
              <a:t>(E</a:t>
            </a:r>
            <a:r>
              <a:rPr lang="en-GB" sz="1800" dirty="0">
                <a:effectLst/>
                <a:latin typeface="Calibri"/>
                <a:ea typeface="Calibri" panose="020F0502020204030204" pitchFamily="34" charset="0"/>
                <a:cs typeface="Calibri"/>
              </a:rPr>
              <a:t>.g</a:t>
            </a:r>
            <a:r>
              <a:rPr lang="en-GB" sz="1800" dirty="0">
                <a:latin typeface="Calibri"/>
                <a:ea typeface="Calibri" panose="020F0502020204030204" pitchFamily="34" charset="0"/>
                <a:cs typeface="Calibri"/>
              </a:rPr>
              <a:t>. a</a:t>
            </a:r>
            <a:r>
              <a:rPr lang="en-GB" sz="1800" dirty="0">
                <a:effectLst/>
                <a:latin typeface="Calibri"/>
                <a:ea typeface="Calibri" panose="020F0502020204030204" pitchFamily="34" charset="0"/>
                <a:cs typeface="Calibri"/>
              </a:rPr>
              <a:t> birthday, religious festival, wedding</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When might we share good news? </a:t>
            </a:r>
            <a:r>
              <a:rPr lang="en-GB" sz="1800" dirty="0">
                <a:latin typeface="Calibri"/>
                <a:ea typeface="Calibri" panose="020F0502020204030204" pitchFamily="34" charset="0"/>
                <a:cs typeface="Calibri"/>
              </a:rPr>
              <a:t>(E.</a:t>
            </a:r>
            <a:r>
              <a:rPr lang="en-GB" sz="1800" dirty="0">
                <a:effectLst/>
                <a:latin typeface="Calibri"/>
                <a:ea typeface="Calibri" panose="020F0502020204030204" pitchFamily="34" charset="0"/>
                <a:cs typeface="Calibri"/>
              </a:rPr>
              <a:t>g</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the birth of a new baby, when we start something new and exciting</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Sharing good news is something we can do all year round but I wonder why this time of year might be a time when many people like to greet one another and share joyful news? </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5</a:t>
            </a:fld>
            <a:endParaRPr lang="en-GB" altLang="en-US"/>
          </a:p>
        </p:txBody>
      </p:sp>
    </p:spTree>
    <p:extLst>
      <p:ext uri="{BB962C8B-B14F-4D97-AF65-F5344CB8AC3E}">
        <p14:creationId xmlns:p14="http://schemas.microsoft.com/office/powerpoint/2010/main" val="125329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the UK, and in many places across the world, the Christmas season is a time when there is a pause from work and when family and friends spend time together, exchange gifts and kind messages. </a:t>
            </a:r>
          </a:p>
          <a:p>
            <a:pPr>
              <a:lnSpc>
                <a:spcPct val="107000"/>
              </a:lnSpc>
              <a:spcAft>
                <a:spcPts val="800"/>
              </a:spcAft>
            </a:pPr>
            <a:r>
              <a:rPr lang="en-GB" sz="1800" dirty="0">
                <a:effectLst/>
                <a:latin typeface="Calibri"/>
                <a:ea typeface="Calibri" panose="020F0502020204030204" pitchFamily="34" charset="0"/>
                <a:cs typeface="Calibri"/>
              </a:rPr>
              <a:t>Christians across the world celebrate the festival of Christmas and Epiphany during December and January. They focus on the Christmas nativity story – a story which includes special messages and the sharing of good news. Before Christmas there is a time of waiting, preparation and anticipation called Advent</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you might have or have heard of an advent calendar, candle or wreath – all ways to count down to Christmas day and anticipate a time of celebration and sharing of good news.</a:t>
            </a:r>
            <a:r>
              <a:rPr lang="en-GB" sz="1800" dirty="0">
                <a:latin typeface="Calibri"/>
                <a:ea typeface="Calibri" panose="020F0502020204030204" pitchFamily="34" charset="0"/>
                <a:cs typeface="Calibri"/>
              </a:rPr>
              <a:t> All religions have special days and dates – you could ask the class if they can name any festivals that are important in other faiths, e.g. Eid for Muslims and Hanukkah for Jewish people. Each faith's religious festivals have special meaning and significance for the people who follow that faith.   </a:t>
            </a:r>
            <a:endParaRPr lang="en-GB" sz="1800" dirty="0">
              <a:effectLst/>
              <a:latin typeface="Calibri"/>
              <a:ea typeface="Calibri" panose="020F0502020204030204" pitchFamily="34" charset="0"/>
              <a:cs typeface="Calibri"/>
            </a:endParaRP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6</a:t>
            </a:fld>
            <a:endParaRPr lang="en-GB" altLang="en-US"/>
          </a:p>
        </p:txBody>
      </p:sp>
    </p:spTree>
    <p:extLst>
      <p:ext uri="{BB962C8B-B14F-4D97-AF65-F5344CB8AC3E}">
        <p14:creationId xmlns:p14="http://schemas.microsoft.com/office/powerpoint/2010/main" val="241137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wonder, what can you remember about the Christian Nativity story? Why might the Christian story about the birth Jesus be about good news? Who are the messengers in the story and the good news bringers?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Let’s look at some paintings and spend some time talking in 2s and 3s.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Look closely at each painting - what do you notice? What do you like/dislike about each picture? What clues are there in the pictures that they are about a story of hope &amp; joy - things that we might call good news.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Talk about how have the artists shown messengers in their picture? How have they shown that this is a picture about an important event? How have they shown that the birth of Jesus is a message of hope and good news? Think about their use of colour, light, shade, and symbols.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If you are using this material after Christmas during Epiphany you may want to mainly focus on the image on slide 11 and the part of the Christmas narrative which tells the story of the visit of the Magi [ see Matthew 2:1-12] . Discuss the significance of the star and the gifts within this part of the nativity story.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Photo credit: Gentile da </a:t>
            </a:r>
            <a:r>
              <a:rPr lang="en-GB" sz="1200" err="1">
                <a:effectLst/>
                <a:latin typeface="Calibri" panose="020F0502020204030204" pitchFamily="34" charset="0"/>
                <a:ea typeface="Calibri" panose="020F0502020204030204" pitchFamily="34" charset="0"/>
                <a:cs typeface="Times New Roman" panose="02020603050405020304" pitchFamily="18" charset="0"/>
              </a:rPr>
              <a:t>Fabriano</a:t>
            </a:r>
            <a:r>
              <a:rPr lang="en-GB" sz="1200">
                <a:effectLst/>
                <a:latin typeface="Calibri" panose="020F0502020204030204" pitchFamily="34" charset="0"/>
                <a:ea typeface="Calibri" panose="020F0502020204030204" pitchFamily="34" charset="0"/>
                <a:cs typeface="Times New Roman" panose="02020603050405020304" pitchFamily="18" charset="0"/>
              </a:rPr>
              <a:t>, Public domain, via Wikimedia Commons</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7</a:t>
            </a:fld>
            <a:endParaRPr lang="en-GB" altLang="en-US"/>
          </a:p>
        </p:txBody>
      </p:sp>
    </p:spTree>
    <p:extLst>
      <p:ext uri="{BB962C8B-B14F-4D97-AF65-F5344CB8AC3E}">
        <p14:creationId xmlns:p14="http://schemas.microsoft.com/office/powerpoint/2010/main" val="1378086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Photo credit: Matthias </a:t>
            </a:r>
            <a:r>
              <a:rPr lang="en-GB" sz="1800" err="1">
                <a:effectLst/>
                <a:latin typeface="Calibri" panose="020F0502020204030204" pitchFamily="34" charset="0"/>
                <a:ea typeface="Calibri" panose="020F0502020204030204" pitchFamily="34" charset="0"/>
                <a:cs typeface="Times New Roman" panose="02020603050405020304" pitchFamily="18" charset="0"/>
              </a:rPr>
              <a:t>Grünewald</a:t>
            </a:r>
            <a:r>
              <a:rPr lang="en-GB" sz="1800">
                <a:effectLst/>
                <a:latin typeface="Calibri" panose="020F0502020204030204" pitchFamily="34" charset="0"/>
                <a:ea typeface="Calibri" panose="020F0502020204030204" pitchFamily="34" charset="0"/>
                <a:cs typeface="Times New Roman" panose="02020603050405020304" pitchFamily="18" charset="0"/>
              </a:rPr>
              <a:t>, Public domain, via Wikimedia Commons</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8</a:t>
            </a:fld>
            <a:endParaRPr lang="en-GB" altLang="en-US"/>
          </a:p>
        </p:txBody>
      </p:sp>
    </p:spTree>
    <p:extLst>
      <p:ext uri="{BB962C8B-B14F-4D97-AF65-F5344CB8AC3E}">
        <p14:creationId xmlns:p14="http://schemas.microsoft.com/office/powerpoint/2010/main" val="319181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a:ea typeface="Calibri" panose="020F0502020204030204" pitchFamily="34" charset="0"/>
                <a:cs typeface="Calibri"/>
              </a:rPr>
              <a:t>Photo credit: Unknown </a:t>
            </a:r>
            <a:r>
              <a:rPr lang="en-GB" sz="1800" dirty="0">
                <a:latin typeface="Calibri"/>
                <a:ea typeface="Calibri" panose="020F0502020204030204" pitchFamily="34" charset="0"/>
                <a:cs typeface="Calibri"/>
              </a:rPr>
              <a:t>author</a:t>
            </a:r>
            <a:r>
              <a:rPr lang="en-GB" sz="1800" dirty="0">
                <a:effectLst/>
                <a:latin typeface="Calibri"/>
                <a:ea typeface="Calibri" panose="020F0502020204030204" pitchFamily="34" charset="0"/>
                <a:cs typeface="Calibri"/>
              </a:rPr>
              <a:t>, CC BY-SA 2.5 &lt;https://creativecommons.org/licenses/by-sa/2.5&gt;, via Wikimedia Commons</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9</a:t>
            </a:fld>
            <a:endParaRPr lang="en-GB" altLang="en-US"/>
          </a:p>
        </p:txBody>
      </p:sp>
    </p:spTree>
    <p:extLst>
      <p:ext uri="{BB962C8B-B14F-4D97-AF65-F5344CB8AC3E}">
        <p14:creationId xmlns:p14="http://schemas.microsoft.com/office/powerpoint/2010/main" val="289091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latin typeface="Mokoko XBold" panose="02060503020203020204" pitchFamily="18" charset="77"/>
                <a:cs typeface="Mokoko XBold" panose="02060503020203020204" pitchFamily="18" charset="77"/>
              </a:defRPr>
            </a:lvl1pPr>
          </a:lstStyle>
          <a:p>
            <a:pPr lvl="0"/>
            <a:r>
              <a:rPr lang="en-GB"/>
              <a:t>‘Short quote over photo’</a:t>
            </a:r>
            <a:endParaRPr lang="en-US"/>
          </a:p>
        </p:txBody>
      </p:sp>
    </p:spTree>
    <p:extLst>
      <p:ext uri="{BB962C8B-B14F-4D97-AF65-F5344CB8AC3E}">
        <p14:creationId xmlns:p14="http://schemas.microsoft.com/office/powerpoint/2010/main" val="294645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red event title">
    <p:bg>
      <p:bgPr>
        <a:solidFill>
          <a:srgbClr val="F12A1C"/>
        </a:solidFill>
        <a:effectLst/>
      </p:bgPr>
    </p:bg>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a:solidFill>
                  <a:schemeClr val="bg1"/>
                </a:solidFill>
              </a:rPr>
              <a:t>Event title goes here</a:t>
            </a:r>
            <a:endParaRPr lang="en-US">
              <a:solidFill>
                <a:schemeClr val="bg1"/>
              </a:solidFill>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450850" indent="-450850">
              <a:buSzPct val="80000"/>
              <a:buBlip>
                <a:blip r:embed="rId2"/>
              </a:buBlip>
              <a:tabLst/>
              <a:defRPr sz="2800"/>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latin typeface="Mokoko XBold" panose="02060503020203020204" pitchFamily="18" charset="77"/>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Blip>
                <a:blip r:embed="rId2"/>
              </a:buBlip>
              <a:tabLst/>
              <a:defRPr sz="3600"/>
            </a:lvl1pPr>
            <a:lvl2pPr marL="407988" indent="174625">
              <a:tabLst/>
              <a:defRPr sz="2800"/>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Blip>
                <a:blip r:embed="rId2"/>
              </a:buBlip>
              <a:defRPr/>
            </a:lvl1pPr>
            <a:lvl2pPr marL="806450" indent="-361950">
              <a:tabLs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19.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heme" Target="../theme/theme8.xml"/><Relationship Id="rId4"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3"/>
          <a:srcRect/>
          <a:stretch/>
        </p:blipFill>
        <p:spPr>
          <a:xfrm>
            <a:off x="0" y="716"/>
            <a:ext cx="9171160" cy="6878370"/>
          </a:xfrm>
          <a:prstGeom prst="rect">
            <a:avLst/>
          </a:prstGeom>
        </p:spPr>
      </p:pic>
    </p:spTree>
    <p:extLst>
      <p:ext uri="{BB962C8B-B14F-4D97-AF65-F5344CB8AC3E}">
        <p14:creationId xmlns:p14="http://schemas.microsoft.com/office/powerpoint/2010/main" val="226458532"/>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1" y="0"/>
            <a:ext cx="9171161" cy="6878370"/>
          </a:xfrm>
          <a:prstGeom prst="rect">
            <a:avLst/>
          </a:prstGeom>
        </p:spPr>
      </p:pic>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F12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dirty="0"/>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5"/>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dirty="0"/>
              <a:t>Sample title </a:t>
            </a:r>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6"/>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7"/>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dirty="0"/>
              <a:t>Photo caption and quotes</a:t>
            </a:r>
          </a:p>
          <a:p>
            <a:pPr lvl="0"/>
            <a:endParaRPr lang="en-GB" dirty="0"/>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dirty="0"/>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dirty="0"/>
              <a:t>Sample title </a:t>
            </a:r>
            <a:endParaRPr lang="en-US" dirty="0"/>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dirty="0"/>
              <a:t>Photo caption and quotes</a:t>
            </a:r>
          </a:p>
          <a:p>
            <a:pPr lvl="0"/>
            <a:endParaRPr lang="en-GB" dirty="0"/>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dirty="0"/>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dirty="0"/>
              <a:t>Sample title </a:t>
            </a:r>
            <a:endParaRPr lang="en-US" dirty="0"/>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AF3D3F-863C-924F-A3E8-95DD0CBD03BA}"/>
              </a:ext>
            </a:extLst>
          </p:cNvPr>
          <p:cNvSpPr>
            <a:spLocks noGrp="1"/>
          </p:cNvSpPr>
          <p:nvPr>
            <p:ph type="title"/>
          </p:nvPr>
        </p:nvSpPr>
        <p:spPr/>
        <p:txBody>
          <a:bodyPr>
            <a:normAutofit fontScale="90000"/>
          </a:bodyPr>
          <a:lstStyle/>
          <a:p>
            <a:r>
              <a:rPr lang="en-US"/>
              <a:t>Drink from the well: Good News! </a:t>
            </a:r>
            <a:br>
              <a:rPr lang="en-US"/>
            </a:br>
            <a:r>
              <a:rPr lang="en-US"/>
              <a:t>Christmas and Epiphany </a:t>
            </a:r>
          </a:p>
        </p:txBody>
      </p:sp>
      <p:pic>
        <p:nvPicPr>
          <p:cNvPr id="6" name="Picture Placeholder 5" descr="A close-up of a drop of water&#10;&#10;Description automatically generated with low confidence">
            <a:extLst>
              <a:ext uri="{FF2B5EF4-FFF2-40B4-BE49-F238E27FC236}">
                <a16:creationId xmlns:a16="http://schemas.microsoft.com/office/drawing/2014/main" id="{E62BF74E-7C47-406B-AC3F-BDB9F8FC1BD9}"/>
              </a:ext>
            </a:extLst>
          </p:cNvPr>
          <p:cNvPicPr>
            <a:picLocks noGrp="1" noChangeAspect="1"/>
          </p:cNvPicPr>
          <p:nvPr>
            <p:ph type="pic" sz="quarter" idx="10"/>
          </p:nvPr>
        </p:nvPicPr>
        <p:blipFill>
          <a:blip r:embed="rId3"/>
          <a:srcRect t="3840" b="3840"/>
          <a:stretch>
            <a:fillRect/>
          </a:stretch>
        </p:blipFill>
        <p:spPr>
          <a:xfrm>
            <a:off x="1907704" y="2276872"/>
            <a:ext cx="5616575" cy="3455715"/>
          </a:xfrm>
        </p:spPr>
      </p:pic>
      <p:sp>
        <p:nvSpPr>
          <p:cNvPr id="8" name="TextBox 7">
            <a:extLst>
              <a:ext uri="{FF2B5EF4-FFF2-40B4-BE49-F238E27FC236}">
                <a16:creationId xmlns:a16="http://schemas.microsoft.com/office/drawing/2014/main" id="{9A54B1A0-B686-4A8B-AA2F-9B5E35C2A083}"/>
              </a:ext>
            </a:extLst>
          </p:cNvPr>
          <p:cNvSpPr txBox="1"/>
          <p:nvPr/>
        </p:nvSpPr>
        <p:spPr>
          <a:xfrm rot="10800000" flipV="1">
            <a:off x="1312218" y="5810855"/>
            <a:ext cx="7831782" cy="584775"/>
          </a:xfrm>
          <a:prstGeom prst="rect">
            <a:avLst/>
          </a:prstGeom>
          <a:noFill/>
        </p:spPr>
        <p:txBody>
          <a:bodyPr wrap="square" rtlCol="0">
            <a:spAutoFit/>
          </a:bodyPr>
          <a:lstStyle/>
          <a:p>
            <a:r>
              <a:rPr lang="en-GB" sz="1600" b="1"/>
              <a:t>The outline for this reflection can be found in the Notes section of the Power Point. </a:t>
            </a:r>
          </a:p>
        </p:txBody>
      </p:sp>
    </p:spTree>
    <p:extLst>
      <p:ext uri="{BB962C8B-B14F-4D97-AF65-F5344CB8AC3E}">
        <p14:creationId xmlns:p14="http://schemas.microsoft.com/office/powerpoint/2010/main" val="854115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indoor&#10;&#10;Description automatically generated">
            <a:extLst>
              <a:ext uri="{FF2B5EF4-FFF2-40B4-BE49-F238E27FC236}">
                <a16:creationId xmlns:a16="http://schemas.microsoft.com/office/drawing/2014/main" id="{C160A64F-18B1-427A-9C6F-F0A4DF9A3CF8}"/>
              </a:ext>
            </a:extLst>
          </p:cNvPr>
          <p:cNvPicPr>
            <a:picLocks noGrp="1" noChangeAspect="1"/>
          </p:cNvPicPr>
          <p:nvPr>
            <p:ph type="pic" sz="quarter" idx="10"/>
          </p:nvPr>
        </p:nvPicPr>
        <p:blipFill rotWithShape="1">
          <a:blip r:embed="rId3"/>
          <a:srcRect t="23827" b="21985"/>
          <a:stretch/>
        </p:blipFill>
        <p:spPr>
          <a:xfrm>
            <a:off x="20" y="10"/>
            <a:ext cx="9143980" cy="6857990"/>
          </a:xfrm>
          <a:noFill/>
        </p:spPr>
      </p:pic>
    </p:spTree>
    <p:extLst>
      <p:ext uri="{BB962C8B-B14F-4D97-AF65-F5344CB8AC3E}">
        <p14:creationId xmlns:p14="http://schemas.microsoft.com/office/powerpoint/2010/main" val="4948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men riding camels&#10;&#10;Description automatically generated with medium confidence">
            <a:extLst>
              <a:ext uri="{FF2B5EF4-FFF2-40B4-BE49-F238E27FC236}">
                <a16:creationId xmlns:a16="http://schemas.microsoft.com/office/drawing/2014/main" id="{A44E1231-A183-4C44-A4FC-0EEFD3AC5224}"/>
              </a:ext>
            </a:extLst>
          </p:cNvPr>
          <p:cNvPicPr>
            <a:picLocks noGrp="1" noChangeAspect="1"/>
          </p:cNvPicPr>
          <p:nvPr>
            <p:ph type="pic" sz="quarter" idx="10"/>
          </p:nvPr>
        </p:nvPicPr>
        <p:blipFill>
          <a:blip r:embed="rId3"/>
          <a:srcRect l="3917" r="3917"/>
          <a:stretch>
            <a:fillRect/>
          </a:stretch>
        </p:blipFill>
        <p:spPr/>
      </p:pic>
    </p:spTree>
    <p:extLst>
      <p:ext uri="{BB962C8B-B14F-4D97-AF65-F5344CB8AC3E}">
        <p14:creationId xmlns:p14="http://schemas.microsoft.com/office/powerpoint/2010/main" val="425225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A326AE-BC26-49D8-B496-B8890A0A6B58}"/>
              </a:ext>
            </a:extLst>
          </p:cNvPr>
          <p:cNvSpPr>
            <a:spLocks noGrp="1"/>
          </p:cNvSpPr>
          <p:nvPr>
            <p:ph type="sldNum" sz="quarter" idx="11"/>
          </p:nvPr>
        </p:nvSpPr>
        <p:spPr/>
        <p:txBody>
          <a:bodyPr/>
          <a:lstStyle/>
          <a:p>
            <a:pPr>
              <a:defRPr/>
            </a:pPr>
            <a:fld id="{E31A3992-5B00-0A42-93B4-D0E70D851268}" type="slidenum">
              <a:rPr lang="en-GB" altLang="en-US" smtClean="0"/>
              <a:pPr>
                <a:defRPr/>
              </a:pPr>
              <a:t>12</a:t>
            </a:fld>
            <a:endParaRPr lang="en-GB" altLang="en-US"/>
          </a:p>
        </p:txBody>
      </p:sp>
      <p:graphicFrame>
        <p:nvGraphicFramePr>
          <p:cNvPr id="8" name="Content Placeholder 7">
            <a:extLst>
              <a:ext uri="{FF2B5EF4-FFF2-40B4-BE49-F238E27FC236}">
                <a16:creationId xmlns:a16="http://schemas.microsoft.com/office/drawing/2014/main" id="{3EE6196C-2CC6-4C5B-A8D6-72B5F5D42C58}"/>
              </a:ext>
            </a:extLst>
          </p:cNvPr>
          <p:cNvGraphicFramePr>
            <a:graphicFrameLocks noGrp="1"/>
          </p:cNvGraphicFramePr>
          <p:nvPr>
            <p:ph sz="quarter" idx="12"/>
            <p:extLst>
              <p:ext uri="{D42A27DB-BD31-4B8C-83A1-F6EECF244321}">
                <p14:modId xmlns:p14="http://schemas.microsoft.com/office/powerpoint/2010/main" val="603166215"/>
              </p:ext>
            </p:extLst>
          </p:nvPr>
        </p:nvGraphicFramePr>
        <p:xfrm>
          <a:off x="700537" y="2002346"/>
          <a:ext cx="7886700" cy="3744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236AB97-AC21-4A28-9707-683FCF32498E}"/>
              </a:ext>
            </a:extLst>
          </p:cNvPr>
          <p:cNvSpPr>
            <a:spLocks noGrp="1"/>
          </p:cNvSpPr>
          <p:nvPr>
            <p:ph type="title"/>
          </p:nvPr>
        </p:nvSpPr>
        <p:spPr/>
        <p:txBody>
          <a:bodyPr/>
          <a:lstStyle/>
          <a:p>
            <a:r>
              <a:rPr lang="en-GB"/>
              <a:t>A child will be born to us…</a:t>
            </a:r>
          </a:p>
        </p:txBody>
      </p:sp>
    </p:spTree>
    <p:extLst>
      <p:ext uri="{BB962C8B-B14F-4D97-AF65-F5344CB8AC3E}">
        <p14:creationId xmlns:p14="http://schemas.microsoft.com/office/powerpoint/2010/main" val="409683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building, statue, stone, arch&#10;&#10;Description automatically generated">
            <a:extLst>
              <a:ext uri="{FF2B5EF4-FFF2-40B4-BE49-F238E27FC236}">
                <a16:creationId xmlns:a16="http://schemas.microsoft.com/office/drawing/2014/main" id="{8E1397F4-6B4E-473F-9B05-92E3CAB3277A}"/>
              </a:ext>
            </a:extLst>
          </p:cNvPr>
          <p:cNvPicPr>
            <a:picLocks noGrp="1" noChangeAspect="1"/>
          </p:cNvPicPr>
          <p:nvPr>
            <p:ph type="pic" sz="quarter" idx="10"/>
          </p:nvPr>
        </p:nvPicPr>
        <p:blipFill>
          <a:blip r:embed="rId3"/>
          <a:srcRect l="3704" r="3704"/>
          <a:stretch>
            <a:fillRect/>
          </a:stretch>
        </p:blipFill>
        <p:spPr/>
      </p:pic>
    </p:spTree>
    <p:extLst>
      <p:ext uri="{BB962C8B-B14F-4D97-AF65-F5344CB8AC3E}">
        <p14:creationId xmlns:p14="http://schemas.microsoft.com/office/powerpoint/2010/main" val="383078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F5E388-951A-4B6A-A4CE-E460AE2374E7}"/>
              </a:ext>
            </a:extLst>
          </p:cNvPr>
          <p:cNvSpPr>
            <a:spLocks noGrp="1"/>
          </p:cNvSpPr>
          <p:nvPr>
            <p:ph type="sldNum" sz="quarter" idx="11"/>
          </p:nvPr>
        </p:nvSpPr>
        <p:spPr/>
        <p:txBody>
          <a:bodyPr/>
          <a:lstStyle/>
          <a:p>
            <a:pPr>
              <a:defRPr/>
            </a:pPr>
            <a:fld id="{E31A3992-5B00-0A42-93B4-D0E70D851268}" type="slidenum">
              <a:rPr lang="en-GB" altLang="en-US" smtClean="0"/>
              <a:pPr>
                <a:defRPr/>
              </a:pPr>
              <a:t>14</a:t>
            </a:fld>
            <a:endParaRPr lang="en-GB" altLang="en-US"/>
          </a:p>
        </p:txBody>
      </p:sp>
      <p:pic>
        <p:nvPicPr>
          <p:cNvPr id="6" name="Content Placeholder 5">
            <a:extLst>
              <a:ext uri="{FF2B5EF4-FFF2-40B4-BE49-F238E27FC236}">
                <a16:creationId xmlns:a16="http://schemas.microsoft.com/office/drawing/2014/main" id="{E5AA44CB-FB50-49B9-9870-5891EF5C23E3}"/>
              </a:ext>
            </a:extLst>
          </p:cNvPr>
          <p:cNvPicPr>
            <a:picLocks noGrp="1" noChangeAspect="1"/>
          </p:cNvPicPr>
          <p:nvPr>
            <p:ph sz="quarter" idx="12"/>
          </p:nvPr>
        </p:nvPicPr>
        <p:blipFill>
          <a:blip r:embed="rId3"/>
          <a:stretch>
            <a:fillRect/>
          </a:stretch>
        </p:blipFill>
        <p:spPr>
          <a:xfrm>
            <a:off x="1815387" y="1412875"/>
            <a:ext cx="5513226" cy="3744913"/>
          </a:xfrm>
        </p:spPr>
      </p:pic>
      <p:sp>
        <p:nvSpPr>
          <p:cNvPr id="4" name="Title 3">
            <a:extLst>
              <a:ext uri="{FF2B5EF4-FFF2-40B4-BE49-F238E27FC236}">
                <a16:creationId xmlns:a16="http://schemas.microsoft.com/office/drawing/2014/main" id="{C192986A-7A6A-4962-A23A-9CEC928E90E9}"/>
              </a:ext>
            </a:extLst>
          </p:cNvPr>
          <p:cNvSpPr>
            <a:spLocks noGrp="1"/>
          </p:cNvSpPr>
          <p:nvPr>
            <p:ph type="title"/>
          </p:nvPr>
        </p:nvSpPr>
        <p:spPr/>
        <p:txBody>
          <a:bodyPr/>
          <a:lstStyle/>
          <a:p>
            <a:r>
              <a:rPr lang="en-GB"/>
              <a:t>Good news stories…</a:t>
            </a:r>
          </a:p>
        </p:txBody>
      </p:sp>
    </p:spTree>
    <p:extLst>
      <p:ext uri="{BB962C8B-B14F-4D97-AF65-F5344CB8AC3E}">
        <p14:creationId xmlns:p14="http://schemas.microsoft.com/office/powerpoint/2010/main" val="1658955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780242-F9AC-414A-BFB5-BC46D7707972}"/>
              </a:ext>
            </a:extLst>
          </p:cNvPr>
          <p:cNvSpPr>
            <a:spLocks noGrp="1"/>
          </p:cNvSpPr>
          <p:nvPr>
            <p:ph type="body" sz="quarter" idx="11"/>
          </p:nvPr>
        </p:nvSpPr>
        <p:spPr/>
        <p:txBody>
          <a:bodyPr/>
          <a:lstStyle/>
          <a:p>
            <a:endParaRPr lang="en-GB"/>
          </a:p>
        </p:txBody>
      </p:sp>
      <p:sp>
        <p:nvSpPr>
          <p:cNvPr id="5" name="Slide Number Placeholder 4">
            <a:extLst>
              <a:ext uri="{FF2B5EF4-FFF2-40B4-BE49-F238E27FC236}">
                <a16:creationId xmlns:a16="http://schemas.microsoft.com/office/drawing/2014/main" id="{F3065A29-97A3-4947-B452-7975108ABD2A}"/>
              </a:ext>
            </a:extLst>
          </p:cNvPr>
          <p:cNvSpPr>
            <a:spLocks noGrp="1"/>
          </p:cNvSpPr>
          <p:nvPr>
            <p:ph type="sldNum" sz="quarter" idx="14"/>
          </p:nvPr>
        </p:nvSpPr>
        <p:spPr/>
        <p:txBody>
          <a:bodyPr/>
          <a:lstStyle/>
          <a:p>
            <a:pPr>
              <a:defRPr/>
            </a:pPr>
            <a:fld id="{E31A3992-5B00-0A42-93B4-D0E70D851268}" type="slidenum">
              <a:rPr lang="en-GB" altLang="en-US" smtClean="0"/>
              <a:pPr>
                <a:defRPr/>
              </a:pPr>
              <a:t>15</a:t>
            </a:fld>
            <a:endParaRPr lang="en-GB" altLang="en-US"/>
          </a:p>
        </p:txBody>
      </p:sp>
      <p:sp>
        <p:nvSpPr>
          <p:cNvPr id="6" name="Title 5">
            <a:extLst>
              <a:ext uri="{FF2B5EF4-FFF2-40B4-BE49-F238E27FC236}">
                <a16:creationId xmlns:a16="http://schemas.microsoft.com/office/drawing/2014/main" id="{2355E32D-E134-43D5-932D-A7F38003D7AE}"/>
              </a:ext>
            </a:extLst>
          </p:cNvPr>
          <p:cNvSpPr>
            <a:spLocks noGrp="1"/>
          </p:cNvSpPr>
          <p:nvPr>
            <p:ph type="title"/>
          </p:nvPr>
        </p:nvSpPr>
        <p:spPr>
          <a:xfrm>
            <a:off x="628649" y="365125"/>
            <a:ext cx="8085509" cy="1265959"/>
          </a:xfrm>
        </p:spPr>
        <p:txBody>
          <a:bodyPr/>
          <a:lstStyle/>
          <a:p>
            <a:r>
              <a:rPr lang="en-GB" sz="3600"/>
              <a:t>YCCN – Cornwall to Glasgow and COP 26</a:t>
            </a:r>
          </a:p>
        </p:txBody>
      </p:sp>
      <p:pic>
        <p:nvPicPr>
          <p:cNvPr id="12" name="Picture 11" descr="A picture containing water, outdoor, sky, boat&#10;&#10;Description automatically generated">
            <a:extLst>
              <a:ext uri="{FF2B5EF4-FFF2-40B4-BE49-F238E27FC236}">
                <a16:creationId xmlns:a16="http://schemas.microsoft.com/office/drawing/2014/main" id="{70F0D31A-818C-4B5E-97DD-72CA93DB1558}"/>
              </a:ext>
            </a:extLst>
          </p:cNvPr>
          <p:cNvPicPr>
            <a:picLocks noChangeAspect="1"/>
          </p:cNvPicPr>
          <p:nvPr/>
        </p:nvPicPr>
        <p:blipFill>
          <a:blip r:embed="rId3"/>
          <a:stretch>
            <a:fillRect/>
          </a:stretch>
        </p:blipFill>
        <p:spPr>
          <a:xfrm>
            <a:off x="2914379" y="3365803"/>
            <a:ext cx="3676501" cy="2984110"/>
          </a:xfrm>
          <a:prstGeom prst="rect">
            <a:avLst/>
          </a:prstGeom>
        </p:spPr>
      </p:pic>
      <p:pic>
        <p:nvPicPr>
          <p:cNvPr id="10" name="Picture Placeholder 9" descr="A picture containing text, building, outdoor, brick&#10;&#10;Description automatically generated">
            <a:extLst>
              <a:ext uri="{FF2B5EF4-FFF2-40B4-BE49-F238E27FC236}">
                <a16:creationId xmlns:a16="http://schemas.microsoft.com/office/drawing/2014/main" id="{3F1326DC-277F-4E52-9001-196FAD54C88A}"/>
              </a:ext>
            </a:extLst>
          </p:cNvPr>
          <p:cNvPicPr>
            <a:picLocks noGrp="1" noChangeAspect="1"/>
          </p:cNvPicPr>
          <p:nvPr>
            <p:ph type="pic" sz="quarter" idx="13"/>
          </p:nvPr>
        </p:nvPicPr>
        <p:blipFill>
          <a:blip r:embed="rId4"/>
          <a:srcRect l="25323" r="25323"/>
          <a:stretch>
            <a:fillRect/>
          </a:stretch>
        </p:blipFill>
        <p:spPr>
          <a:xfrm>
            <a:off x="6475816" y="1609356"/>
            <a:ext cx="2508250" cy="3811588"/>
          </a:xfrm>
        </p:spPr>
      </p:pic>
      <p:pic>
        <p:nvPicPr>
          <p:cNvPr id="8" name="Picture Placeholder 7" descr="A rocky beach with yellow flowers&#10;&#10;Description automatically generated with low confidence">
            <a:extLst>
              <a:ext uri="{FF2B5EF4-FFF2-40B4-BE49-F238E27FC236}">
                <a16:creationId xmlns:a16="http://schemas.microsoft.com/office/drawing/2014/main" id="{5C378E88-689E-4750-B89F-D8E25844618E}"/>
              </a:ext>
            </a:extLst>
          </p:cNvPr>
          <p:cNvPicPr>
            <a:picLocks noGrp="1" noChangeAspect="1"/>
          </p:cNvPicPr>
          <p:nvPr>
            <p:ph type="pic" sz="quarter" idx="12"/>
          </p:nvPr>
        </p:nvPicPr>
        <p:blipFill>
          <a:blip r:embed="rId5"/>
          <a:srcRect l="27666" r="27666"/>
          <a:stretch>
            <a:fillRect/>
          </a:stretch>
        </p:blipFill>
        <p:spPr/>
      </p:pic>
      <p:pic>
        <p:nvPicPr>
          <p:cNvPr id="14" name="Graphic 13" descr="Footprints outline">
            <a:extLst>
              <a:ext uri="{FF2B5EF4-FFF2-40B4-BE49-F238E27FC236}">
                <a16:creationId xmlns:a16="http://schemas.microsoft.com/office/drawing/2014/main" id="{42F1A5A7-2B3B-4EB8-8954-88F5C7C76E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280496">
            <a:off x="2941143" y="1324077"/>
            <a:ext cx="1660834" cy="1660834"/>
          </a:xfrm>
          <a:prstGeom prst="rect">
            <a:avLst/>
          </a:prstGeom>
        </p:spPr>
      </p:pic>
      <p:pic>
        <p:nvPicPr>
          <p:cNvPr id="15" name="Graphic 14" descr="Footprints outline">
            <a:extLst>
              <a:ext uri="{FF2B5EF4-FFF2-40B4-BE49-F238E27FC236}">
                <a16:creationId xmlns:a16="http://schemas.microsoft.com/office/drawing/2014/main" id="{D02C30AA-A67B-4786-A448-2CEDEFD636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85055">
            <a:off x="4490416" y="2402597"/>
            <a:ext cx="1660834" cy="1660834"/>
          </a:xfrm>
          <a:prstGeom prst="rect">
            <a:avLst/>
          </a:prstGeom>
        </p:spPr>
      </p:pic>
    </p:spTree>
    <p:extLst>
      <p:ext uri="{BB962C8B-B14F-4D97-AF65-F5344CB8AC3E}">
        <p14:creationId xmlns:p14="http://schemas.microsoft.com/office/powerpoint/2010/main" val="295130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7D4B5-1F07-46E4-9D25-56D6B1C13BA8}"/>
              </a:ext>
            </a:extLst>
          </p:cNvPr>
          <p:cNvSpPr>
            <a:spLocks noGrp="1"/>
          </p:cNvSpPr>
          <p:nvPr>
            <p:ph type="title"/>
          </p:nvPr>
        </p:nvSpPr>
        <p:spPr>
          <a:xfrm>
            <a:off x="628650" y="365125"/>
            <a:ext cx="7886700" cy="759619"/>
          </a:xfrm>
        </p:spPr>
        <p:txBody>
          <a:bodyPr anchor="t">
            <a:normAutofit/>
          </a:bodyPr>
          <a:lstStyle/>
          <a:p>
            <a:pPr>
              <a:lnSpc>
                <a:spcPct val="90000"/>
              </a:lnSpc>
            </a:pPr>
            <a:r>
              <a:rPr lang="en-GB" sz="4600"/>
              <a:t>Letters for Creation</a:t>
            </a:r>
          </a:p>
        </p:txBody>
      </p:sp>
      <p:sp>
        <p:nvSpPr>
          <p:cNvPr id="2" name="Slide Number Placeholder 1">
            <a:extLst>
              <a:ext uri="{FF2B5EF4-FFF2-40B4-BE49-F238E27FC236}">
                <a16:creationId xmlns:a16="http://schemas.microsoft.com/office/drawing/2014/main" id="{8C3C4AB3-EC5B-4F77-B96B-6A6BC30F17AB}"/>
              </a:ext>
            </a:extLst>
          </p:cNvPr>
          <p:cNvSpPr>
            <a:spLocks noGrp="1"/>
          </p:cNvSpPr>
          <p:nvPr>
            <p:ph type="sldNum" sz="quarter" idx="11"/>
          </p:nvPr>
        </p:nvSpPr>
        <p:spPr>
          <a:xfrm>
            <a:off x="7884368" y="6349913"/>
            <a:ext cx="1079500" cy="485775"/>
          </a:xfrm>
        </p:spPr>
        <p:txBody>
          <a:bodyPr anchor="ctr">
            <a:normAutofit/>
          </a:bodyPr>
          <a:lstStyle/>
          <a:p>
            <a:pPr>
              <a:spcAft>
                <a:spcPts val="600"/>
              </a:spcAft>
              <a:defRPr/>
            </a:pPr>
            <a:fld id="{E31A3992-5B00-0A42-93B4-D0E70D851268}" type="slidenum">
              <a:rPr lang="en-GB" altLang="en-US" smtClean="0"/>
              <a:pPr>
                <a:spcAft>
                  <a:spcPts val="600"/>
                </a:spcAft>
                <a:defRPr/>
              </a:pPr>
              <a:t>16</a:t>
            </a:fld>
            <a:endParaRPr lang="en-GB" altLang="en-US"/>
          </a:p>
        </p:txBody>
      </p:sp>
      <p:pic>
        <p:nvPicPr>
          <p:cNvPr id="6" name="Content Placeholder 5" descr="A picture containing text, colorful, drawing, fabric&#10;&#10;Description automatically generated">
            <a:extLst>
              <a:ext uri="{FF2B5EF4-FFF2-40B4-BE49-F238E27FC236}">
                <a16:creationId xmlns:a16="http://schemas.microsoft.com/office/drawing/2014/main" id="{4CB58F9C-8DE3-4344-A4FA-1B87244EBF44}"/>
              </a:ext>
            </a:extLst>
          </p:cNvPr>
          <p:cNvPicPr>
            <a:picLocks noGrp="1" noChangeAspect="1"/>
          </p:cNvPicPr>
          <p:nvPr>
            <p:ph sz="quarter" idx="12"/>
          </p:nvPr>
        </p:nvPicPr>
        <p:blipFill>
          <a:blip r:embed="rId3"/>
          <a:stretch>
            <a:fillRect/>
          </a:stretch>
        </p:blipFill>
        <p:spPr>
          <a:xfrm>
            <a:off x="3121039" y="1412776"/>
            <a:ext cx="2901921" cy="3744415"/>
          </a:xfrm>
          <a:noFill/>
        </p:spPr>
      </p:pic>
    </p:spTree>
    <p:extLst>
      <p:ext uri="{BB962C8B-B14F-4D97-AF65-F5344CB8AC3E}">
        <p14:creationId xmlns:p14="http://schemas.microsoft.com/office/powerpoint/2010/main" val="37408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C76CFB30-A912-4033-A31B-2A9B96E8312A}"/>
              </a:ext>
            </a:extLst>
          </p:cNvPr>
          <p:cNvSpPr>
            <a:spLocks noGrp="1"/>
          </p:cNvSpPr>
          <p:nvPr>
            <p:ph type="body" sz="quarter" idx="11"/>
          </p:nvPr>
        </p:nvSpPr>
        <p:spPr>
          <a:xfrm>
            <a:off x="539750" y="2996952"/>
            <a:ext cx="3744913" cy="2303711"/>
          </a:xfrm>
        </p:spPr>
        <p:txBody>
          <a:bodyPr/>
          <a:lstStyle/>
          <a:p>
            <a:r>
              <a:rPr lang="en-US"/>
              <a:t>The success of a community savings project</a:t>
            </a:r>
          </a:p>
        </p:txBody>
      </p:sp>
      <p:pic>
        <p:nvPicPr>
          <p:cNvPr id="8" name="Picture Placeholder 7" descr="A picture containing sky, person, outdoor&#10;&#10;Description automatically generated">
            <a:extLst>
              <a:ext uri="{FF2B5EF4-FFF2-40B4-BE49-F238E27FC236}">
                <a16:creationId xmlns:a16="http://schemas.microsoft.com/office/drawing/2014/main" id="{CE5C57CF-B688-4312-AAB2-D7371AB76921}"/>
              </a:ext>
            </a:extLst>
          </p:cNvPr>
          <p:cNvPicPr>
            <a:picLocks noGrp="1" noChangeAspect="1"/>
          </p:cNvPicPr>
          <p:nvPr>
            <p:ph type="pic" sz="quarter" idx="12"/>
          </p:nvPr>
        </p:nvPicPr>
        <p:blipFill rotWithShape="1">
          <a:blip r:embed="rId3"/>
          <a:srcRect l="4958" r="33212"/>
          <a:stretch/>
        </p:blipFill>
        <p:spPr>
          <a:xfrm>
            <a:off x="4531988" y="1549901"/>
            <a:ext cx="4067175" cy="4390801"/>
          </a:xfrm>
          <a:noFill/>
        </p:spPr>
      </p:pic>
      <p:sp>
        <p:nvSpPr>
          <p:cNvPr id="5" name="Slide Number Placeholder 4">
            <a:extLst>
              <a:ext uri="{FF2B5EF4-FFF2-40B4-BE49-F238E27FC236}">
                <a16:creationId xmlns:a16="http://schemas.microsoft.com/office/drawing/2014/main" id="{16DE37BF-CD62-4268-8D0B-9CBFBB684906}"/>
              </a:ext>
            </a:extLst>
          </p:cNvPr>
          <p:cNvSpPr>
            <a:spLocks noGrp="1"/>
          </p:cNvSpPr>
          <p:nvPr>
            <p:ph type="sldNum" sz="quarter" idx="13"/>
          </p:nvPr>
        </p:nvSpPr>
        <p:spPr>
          <a:xfrm>
            <a:off x="7884368" y="6349913"/>
            <a:ext cx="1079500" cy="485775"/>
          </a:xfrm>
        </p:spPr>
        <p:txBody>
          <a:bodyPr anchor="ctr">
            <a:normAutofit/>
          </a:bodyPr>
          <a:lstStyle/>
          <a:p>
            <a:pPr>
              <a:spcAft>
                <a:spcPts val="600"/>
              </a:spcAft>
              <a:defRPr/>
            </a:pPr>
            <a:fld id="{E31A3992-5B00-0A42-93B4-D0E70D851268}" type="slidenum">
              <a:rPr lang="en-GB" altLang="en-US" smtClean="0"/>
              <a:pPr>
                <a:spcAft>
                  <a:spcPts val="600"/>
                </a:spcAft>
                <a:defRPr/>
              </a:pPr>
              <a:t>17</a:t>
            </a:fld>
            <a:endParaRPr lang="en-GB" altLang="en-US"/>
          </a:p>
        </p:txBody>
      </p:sp>
      <p:sp>
        <p:nvSpPr>
          <p:cNvPr id="22" name="Title 4">
            <a:extLst>
              <a:ext uri="{FF2B5EF4-FFF2-40B4-BE49-F238E27FC236}">
                <a16:creationId xmlns:a16="http://schemas.microsoft.com/office/drawing/2014/main" id="{D51DF9FE-708E-4F5B-A5E0-DCD313FBD990}"/>
              </a:ext>
            </a:extLst>
          </p:cNvPr>
          <p:cNvSpPr>
            <a:spLocks noGrp="1"/>
          </p:cNvSpPr>
          <p:nvPr>
            <p:ph type="title"/>
          </p:nvPr>
        </p:nvSpPr>
        <p:spPr>
          <a:xfrm>
            <a:off x="628650" y="365124"/>
            <a:ext cx="7886700" cy="1695723"/>
          </a:xfrm>
        </p:spPr>
        <p:txBody>
          <a:bodyPr/>
          <a:lstStyle/>
          <a:p>
            <a:r>
              <a:rPr lang="en-US"/>
              <a:t>Taking on a new business opportunity </a:t>
            </a:r>
          </a:p>
        </p:txBody>
      </p:sp>
    </p:spTree>
    <p:extLst>
      <p:ext uri="{BB962C8B-B14F-4D97-AF65-F5344CB8AC3E}">
        <p14:creationId xmlns:p14="http://schemas.microsoft.com/office/powerpoint/2010/main" val="3817116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9D0581-ACC3-481A-8036-C89C55826454}"/>
              </a:ext>
            </a:extLst>
          </p:cNvPr>
          <p:cNvSpPr>
            <a:spLocks noGrp="1"/>
          </p:cNvSpPr>
          <p:nvPr>
            <p:ph sz="quarter" idx="12"/>
          </p:nvPr>
        </p:nvSpPr>
        <p:spPr>
          <a:xfrm>
            <a:off x="628650" y="2276872"/>
            <a:ext cx="3641450" cy="3816424"/>
          </a:xfrm>
        </p:spPr>
        <p:txBody>
          <a:bodyPr/>
          <a:lstStyle/>
          <a:p>
            <a:endParaRPr lang="en-GB"/>
          </a:p>
          <a:p>
            <a:pPr marL="0" indent="0">
              <a:buNone/>
            </a:pPr>
            <a:r>
              <a:rPr lang="en-GB" sz="2400">
                <a:solidFill>
                  <a:srgbClr val="181818"/>
                </a:solidFill>
                <a:latin typeface="Georgia" panose="02040502050405020303" pitchFamily="18" charset="0"/>
                <a:ea typeface="Calibri" panose="020F0502020204030204" pitchFamily="34" charset="0"/>
                <a:cs typeface="Times New Roman" panose="02020603050405020304" pitchFamily="18" charset="0"/>
              </a:rPr>
              <a:t>‘The light shines in the darkness, and the darkness can never extinguish it’</a:t>
            </a:r>
          </a:p>
          <a:p>
            <a:pPr marL="0" indent="0">
              <a:buNone/>
            </a:pPr>
            <a:r>
              <a:rPr lang="en-GB" sz="2800" b="1">
                <a:solidFill>
                  <a:srgbClr val="181818"/>
                </a:solidFill>
                <a:latin typeface="Georgia" panose="02040502050405020303" pitchFamily="18" charset="0"/>
                <a:ea typeface="Calibri" panose="020F0502020204030204" pitchFamily="34" charset="0"/>
                <a:cs typeface="Times New Roman" panose="02020603050405020304" pitchFamily="18" charset="0"/>
              </a:rPr>
              <a:t> </a:t>
            </a:r>
            <a:r>
              <a:rPr lang="en-GB" sz="1800" b="1">
                <a:solidFill>
                  <a:srgbClr val="181818"/>
                </a:solidFill>
                <a:latin typeface="Georgia" panose="02040502050405020303" pitchFamily="18" charset="0"/>
                <a:ea typeface="Calibri" panose="020F0502020204030204" pitchFamily="34" charset="0"/>
                <a:cs typeface="Times New Roman" panose="02020603050405020304" pitchFamily="18" charset="0"/>
              </a:rPr>
              <a:t>John 1:5 The Bible</a:t>
            </a:r>
          </a:p>
          <a:p>
            <a:pPr marL="0" indent="0">
              <a:buNone/>
            </a:pPr>
            <a:endParaRPr lang="en-GB"/>
          </a:p>
        </p:txBody>
      </p:sp>
      <p:pic>
        <p:nvPicPr>
          <p:cNvPr id="8" name="Content Placeholder 7" descr="A drop of water falling into a body of water&#10;&#10;Description automatically generated with low confidence">
            <a:extLst>
              <a:ext uri="{FF2B5EF4-FFF2-40B4-BE49-F238E27FC236}">
                <a16:creationId xmlns:a16="http://schemas.microsoft.com/office/drawing/2014/main" id="{FD3FE4FD-C439-4BFD-B819-4871B630FEBB}"/>
              </a:ext>
            </a:extLst>
          </p:cNvPr>
          <p:cNvPicPr>
            <a:picLocks noGrp="1" noChangeAspect="1"/>
          </p:cNvPicPr>
          <p:nvPr>
            <p:ph sz="quarter" idx="13"/>
          </p:nvPr>
        </p:nvPicPr>
        <p:blipFill>
          <a:blip r:embed="rId3"/>
          <a:stretch>
            <a:fillRect/>
          </a:stretch>
        </p:blipFill>
        <p:spPr>
          <a:xfrm>
            <a:off x="4699000" y="2610379"/>
            <a:ext cx="3641725" cy="2427816"/>
          </a:xfrm>
          <a:prstGeom prst="rect">
            <a:avLst/>
          </a:prstGeom>
          <a:ln>
            <a:noFill/>
          </a:ln>
          <a:effectLst>
            <a:softEdge rad="112500"/>
          </a:effectLst>
        </p:spPr>
      </p:pic>
      <p:sp>
        <p:nvSpPr>
          <p:cNvPr id="4" name="Title 3">
            <a:extLst>
              <a:ext uri="{FF2B5EF4-FFF2-40B4-BE49-F238E27FC236}">
                <a16:creationId xmlns:a16="http://schemas.microsoft.com/office/drawing/2014/main" id="{8BD8EDF3-992B-4FA6-BA78-D281C1FAE9BB}"/>
              </a:ext>
            </a:extLst>
          </p:cNvPr>
          <p:cNvSpPr>
            <a:spLocks noGrp="1"/>
          </p:cNvSpPr>
          <p:nvPr>
            <p:ph type="title"/>
          </p:nvPr>
        </p:nvSpPr>
        <p:spPr/>
        <p:txBody>
          <a:bodyPr/>
          <a:lstStyle/>
          <a:p>
            <a:pPr marL="171450" indent="-171450"/>
            <a:r>
              <a:rPr lang="en-GB"/>
              <a:t>Drink deeply from the well – reflect on your learning</a:t>
            </a:r>
          </a:p>
        </p:txBody>
      </p:sp>
      <p:sp>
        <p:nvSpPr>
          <p:cNvPr id="2" name="Slide Number Placeholder 1">
            <a:extLst>
              <a:ext uri="{FF2B5EF4-FFF2-40B4-BE49-F238E27FC236}">
                <a16:creationId xmlns:a16="http://schemas.microsoft.com/office/drawing/2014/main" id="{5E8E07E4-788A-4F99-980D-3EC5750AAFF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84820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9D0581-ACC3-481A-8036-C89C55826454}"/>
              </a:ext>
            </a:extLst>
          </p:cNvPr>
          <p:cNvSpPr>
            <a:spLocks noGrp="1"/>
          </p:cNvSpPr>
          <p:nvPr>
            <p:ph sz="quarter" idx="12"/>
          </p:nvPr>
        </p:nvSpPr>
        <p:spPr>
          <a:xfrm>
            <a:off x="395536" y="1556792"/>
            <a:ext cx="4011364" cy="5112568"/>
          </a:xfrm>
        </p:spPr>
        <p:txBody>
          <a:bodyPr/>
          <a:lstStyle/>
          <a:p>
            <a:pPr marL="0" indent="0">
              <a:buNone/>
            </a:pPr>
            <a:endParaRPr lang="en-GB" sz="2400">
              <a:solidFill>
                <a:srgbClr val="181818"/>
              </a:solidFill>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endParaRPr lang="en-GB" sz="2400">
              <a:solidFill>
                <a:srgbClr val="181818"/>
              </a:solidFill>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r>
              <a:rPr lang="en-GB" sz="2400">
                <a:solidFill>
                  <a:srgbClr val="181818"/>
                </a:solidFill>
                <a:effectLst/>
                <a:latin typeface="Georgia" panose="02040502050405020303" pitchFamily="18" charset="0"/>
                <a:ea typeface="Calibri" panose="020F0502020204030204" pitchFamily="34" charset="0"/>
                <a:cs typeface="Times New Roman" panose="02020603050405020304" pitchFamily="18" charset="0"/>
              </a:rPr>
              <a:t>“Darkness cannot drive out darkness: only light can do that. Hate cannot drive out hate: only love can do that.”</a:t>
            </a:r>
          </a:p>
          <a:p>
            <a:pPr marL="0" indent="0">
              <a:buNone/>
            </a:pPr>
            <a:br>
              <a:rPr lang="en-GB" sz="1800">
                <a:solidFill>
                  <a:srgbClr val="181818"/>
                </a:solidFill>
                <a:effectLst/>
                <a:latin typeface="Georgia" panose="02040502050405020303" pitchFamily="18" charset="0"/>
                <a:ea typeface="Calibri" panose="020F0502020204030204" pitchFamily="34" charset="0"/>
                <a:cs typeface="Times New Roman" panose="02020603050405020304" pitchFamily="18" charset="0"/>
              </a:rPr>
            </a:br>
            <a:r>
              <a:rPr lang="en-GB" sz="1800">
                <a:solidFill>
                  <a:srgbClr val="181818"/>
                </a:solidFill>
                <a:effectLst/>
                <a:latin typeface="Georgia" panose="02040502050405020303" pitchFamily="18" charset="0"/>
                <a:ea typeface="Calibri" panose="020F0502020204030204" pitchFamily="34" charset="0"/>
                <a:cs typeface="Times New Roman" panose="02020603050405020304" pitchFamily="18" charset="0"/>
              </a:rPr>
              <a:t> </a:t>
            </a:r>
            <a:r>
              <a:rPr lang="en-GB" sz="1800" b="1">
                <a:solidFill>
                  <a:srgbClr val="333333"/>
                </a:solidFill>
                <a:effectLst/>
                <a:latin typeface="Georgia" panose="02040502050405020303" pitchFamily="18" charset="0"/>
                <a:ea typeface="Calibri" panose="020F0502020204030204" pitchFamily="34" charset="0"/>
              </a:rPr>
              <a:t>Martin Luther King Jr.</a:t>
            </a:r>
            <a:endParaRPr lang="en-GB">
              <a:latin typeface="Georgia" panose="02040502050405020303" pitchFamily="18" charset="0"/>
            </a:endParaRPr>
          </a:p>
          <a:p>
            <a:pPr marL="0" indent="0">
              <a:buNone/>
            </a:pPr>
            <a:endParaRPr lang="en-GB"/>
          </a:p>
          <a:p>
            <a:pPr marL="0" indent="0">
              <a:buNone/>
            </a:pPr>
            <a:endParaRPr lang="en-GB"/>
          </a:p>
        </p:txBody>
      </p:sp>
      <p:pic>
        <p:nvPicPr>
          <p:cNvPr id="8" name="Content Placeholder 7" descr="A drop of water falling into a body of water&#10;&#10;Description automatically generated with low confidence">
            <a:extLst>
              <a:ext uri="{FF2B5EF4-FFF2-40B4-BE49-F238E27FC236}">
                <a16:creationId xmlns:a16="http://schemas.microsoft.com/office/drawing/2014/main" id="{E169A574-7EC3-4274-A1CD-53979269A482}"/>
              </a:ext>
            </a:extLst>
          </p:cNvPr>
          <p:cNvPicPr>
            <a:picLocks noGrp="1" noChangeAspect="1"/>
          </p:cNvPicPr>
          <p:nvPr>
            <p:ph sz="quarter" idx="13"/>
          </p:nvPr>
        </p:nvPicPr>
        <p:blipFill>
          <a:blip r:embed="rId3"/>
          <a:stretch>
            <a:fillRect/>
          </a:stretch>
        </p:blipFill>
        <p:spPr>
          <a:xfrm>
            <a:off x="4562475" y="2133071"/>
            <a:ext cx="3778250" cy="2664081"/>
          </a:xfrm>
          <a:prstGeom prst="rect">
            <a:avLst/>
          </a:prstGeom>
          <a:ln>
            <a:noFill/>
          </a:ln>
          <a:effectLst>
            <a:softEdge rad="112500"/>
          </a:effectLst>
        </p:spPr>
      </p:pic>
      <p:sp>
        <p:nvSpPr>
          <p:cNvPr id="4" name="Title 3">
            <a:extLst>
              <a:ext uri="{FF2B5EF4-FFF2-40B4-BE49-F238E27FC236}">
                <a16:creationId xmlns:a16="http://schemas.microsoft.com/office/drawing/2014/main" id="{8BD8EDF3-992B-4FA6-BA78-D281C1FAE9BB}"/>
              </a:ext>
            </a:extLst>
          </p:cNvPr>
          <p:cNvSpPr>
            <a:spLocks noGrp="1"/>
          </p:cNvSpPr>
          <p:nvPr>
            <p:ph type="title"/>
          </p:nvPr>
        </p:nvSpPr>
        <p:spPr/>
        <p:txBody>
          <a:bodyPr/>
          <a:lstStyle/>
          <a:p>
            <a:pPr marL="171450" indent="-171450"/>
            <a:r>
              <a:rPr lang="en-GB"/>
              <a:t>Go refreshed – respond and act</a:t>
            </a:r>
          </a:p>
        </p:txBody>
      </p:sp>
      <p:sp>
        <p:nvSpPr>
          <p:cNvPr id="2" name="Slide Number Placeholder 1">
            <a:extLst>
              <a:ext uri="{FF2B5EF4-FFF2-40B4-BE49-F238E27FC236}">
                <a16:creationId xmlns:a16="http://schemas.microsoft.com/office/drawing/2014/main" id="{5E8E07E4-788A-4F99-980D-3EC5750AAFF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280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19513-D3F2-4667-B9CB-247608CA46AE}"/>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Content Placeholder 5" descr="A picture containing glass, container, honey&#10;&#10;Description automatically generated">
            <a:extLst>
              <a:ext uri="{FF2B5EF4-FFF2-40B4-BE49-F238E27FC236}">
                <a16:creationId xmlns:a16="http://schemas.microsoft.com/office/drawing/2014/main" id="{6035D396-3985-48C7-8163-22CC34E09764}"/>
              </a:ext>
            </a:extLst>
          </p:cNvPr>
          <p:cNvPicPr>
            <a:picLocks noGrp="1" noChangeAspect="1"/>
          </p:cNvPicPr>
          <p:nvPr>
            <p:ph sz="quarter" idx="12"/>
          </p:nvPr>
        </p:nvPicPr>
        <p:blipFill>
          <a:blip r:embed="rId3"/>
          <a:stretch>
            <a:fillRect/>
          </a:stretch>
        </p:blipFill>
        <p:spPr>
          <a:xfrm>
            <a:off x="2051720" y="1988592"/>
            <a:ext cx="5617369" cy="37449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B72B775D-0569-46E8-9CFA-82A1D550D39C}"/>
              </a:ext>
            </a:extLst>
          </p:cNvPr>
          <p:cNvSpPr>
            <a:spLocks noGrp="1"/>
          </p:cNvSpPr>
          <p:nvPr>
            <p:ph type="title"/>
          </p:nvPr>
        </p:nvSpPr>
        <p:spPr>
          <a:xfrm>
            <a:off x="628650" y="365125"/>
            <a:ext cx="7886700" cy="2631827"/>
          </a:xfrm>
        </p:spPr>
        <p:txBody>
          <a:bodyPr/>
          <a:lstStyle/>
          <a:p>
            <a:r>
              <a:rPr lang="en-GB" sz="4000"/>
              <a:t>Gather round the well – think, talk, and learn together</a:t>
            </a:r>
            <a:br>
              <a:rPr lang="en-GB"/>
            </a:br>
            <a:endParaRPr lang="en-GB"/>
          </a:p>
        </p:txBody>
      </p:sp>
    </p:spTree>
    <p:extLst>
      <p:ext uri="{BB962C8B-B14F-4D97-AF65-F5344CB8AC3E}">
        <p14:creationId xmlns:p14="http://schemas.microsoft.com/office/powerpoint/2010/main" val="349805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02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arketing with solid fill">
            <a:extLst>
              <a:ext uri="{FF2B5EF4-FFF2-40B4-BE49-F238E27FC236}">
                <a16:creationId xmlns:a16="http://schemas.microsoft.com/office/drawing/2014/main" id="{4DA512F5-78F6-4D7F-B487-138C9D1E4C58}"/>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t="12500" b="12500"/>
          <a:stretch/>
        </p:blipFill>
        <p:spPr>
          <a:xfrm>
            <a:off x="0" y="0"/>
            <a:ext cx="9144000" cy="6858000"/>
          </a:xfrm>
        </p:spPr>
      </p:pic>
    </p:spTree>
    <p:extLst>
      <p:ext uri="{BB962C8B-B14F-4D97-AF65-F5344CB8AC3E}">
        <p14:creationId xmlns:p14="http://schemas.microsoft.com/office/powerpoint/2010/main" val="2488086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lose-up of a person using a mobile phone">
            <a:extLst>
              <a:ext uri="{FF2B5EF4-FFF2-40B4-BE49-F238E27FC236}">
                <a16:creationId xmlns:a16="http://schemas.microsoft.com/office/drawing/2014/main" id="{5142C0FD-6934-4139-81F5-2458CB6C1C55}"/>
              </a:ext>
            </a:extLst>
          </p:cNvPr>
          <p:cNvPicPr>
            <a:picLocks noGrp="1" noChangeAspect="1"/>
          </p:cNvPicPr>
          <p:nvPr>
            <p:ph sz="quarter" idx="12"/>
          </p:nvPr>
        </p:nvPicPr>
        <p:blipFill>
          <a:blip r:embed="rId3"/>
          <a:stretch>
            <a:fillRect/>
          </a:stretch>
        </p:blipFill>
        <p:spPr>
          <a:xfrm>
            <a:off x="628650" y="2133378"/>
            <a:ext cx="3778250" cy="2518218"/>
          </a:xfrm>
        </p:spPr>
      </p:pic>
      <p:pic>
        <p:nvPicPr>
          <p:cNvPr id="9" name="Content Placeholder 8" descr="Hands of person wearing gray sweater typing on laptop with a tablet, digital pen, and cup of coffee">
            <a:extLst>
              <a:ext uri="{FF2B5EF4-FFF2-40B4-BE49-F238E27FC236}">
                <a16:creationId xmlns:a16="http://schemas.microsoft.com/office/drawing/2014/main" id="{40D991A1-D0A9-461A-8851-827529736522}"/>
              </a:ext>
            </a:extLst>
          </p:cNvPr>
          <p:cNvPicPr>
            <a:picLocks noGrp="1" noChangeAspect="1"/>
          </p:cNvPicPr>
          <p:nvPr>
            <p:ph sz="quarter" idx="13"/>
          </p:nvPr>
        </p:nvPicPr>
        <p:blipFill>
          <a:blip r:embed="rId4"/>
          <a:stretch>
            <a:fillRect/>
          </a:stretch>
        </p:blipFill>
        <p:spPr>
          <a:xfrm>
            <a:off x="4562475" y="2131191"/>
            <a:ext cx="3778250" cy="2522592"/>
          </a:xfrm>
        </p:spPr>
      </p:pic>
      <p:sp>
        <p:nvSpPr>
          <p:cNvPr id="4" name="Title 3">
            <a:extLst>
              <a:ext uri="{FF2B5EF4-FFF2-40B4-BE49-F238E27FC236}">
                <a16:creationId xmlns:a16="http://schemas.microsoft.com/office/drawing/2014/main" id="{1C2D584A-5B5A-421A-BE42-E1FB2DF6EDA2}"/>
              </a:ext>
            </a:extLst>
          </p:cNvPr>
          <p:cNvSpPr>
            <a:spLocks noGrp="1"/>
          </p:cNvSpPr>
          <p:nvPr>
            <p:ph type="title"/>
          </p:nvPr>
        </p:nvSpPr>
        <p:spPr/>
        <p:txBody>
          <a:bodyPr/>
          <a:lstStyle/>
          <a:p>
            <a:r>
              <a:rPr lang="en-GB" sz="4400"/>
              <a:t>Sending a message</a:t>
            </a:r>
          </a:p>
        </p:txBody>
      </p:sp>
      <p:sp>
        <p:nvSpPr>
          <p:cNvPr id="5" name="Slide Number Placeholder 4">
            <a:extLst>
              <a:ext uri="{FF2B5EF4-FFF2-40B4-BE49-F238E27FC236}">
                <a16:creationId xmlns:a16="http://schemas.microsoft.com/office/drawing/2014/main" id="{2387F3EB-4F34-407B-A8DB-D8429961ACB9}"/>
              </a:ext>
            </a:extLst>
          </p:cNvPr>
          <p:cNvSpPr>
            <a:spLocks noGrp="1"/>
          </p:cNvSpPr>
          <p:nvPr>
            <p:ph type="sldNum" sz="quarter" idx="11"/>
          </p:nvPr>
        </p:nvSpPr>
        <p:spPr/>
        <p:txBody>
          <a:bodyPr/>
          <a:lstStyle/>
          <a:p>
            <a:pPr>
              <a:defRPr/>
            </a:pPr>
            <a:fld id="{E31A3992-5B00-0A42-93B4-D0E70D851268}" type="slidenum">
              <a:rPr lang="en-GB" altLang="en-US" smtClean="0"/>
              <a:pPr>
                <a:defRPr/>
              </a:pPr>
              <a:t>4</a:t>
            </a:fld>
            <a:endParaRPr lang="en-GB" altLang="en-US"/>
          </a:p>
        </p:txBody>
      </p:sp>
    </p:spTree>
    <p:extLst>
      <p:ext uri="{BB962C8B-B14F-4D97-AF65-F5344CB8AC3E}">
        <p14:creationId xmlns:p14="http://schemas.microsoft.com/office/powerpoint/2010/main" val="14887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balloons&#10;&#10;Description automatically generated with low confidence">
            <a:extLst>
              <a:ext uri="{FF2B5EF4-FFF2-40B4-BE49-F238E27FC236}">
                <a16:creationId xmlns:a16="http://schemas.microsoft.com/office/drawing/2014/main" id="{A6115303-E88F-41AA-BE7C-84B03796B019}"/>
              </a:ext>
            </a:extLst>
          </p:cNvPr>
          <p:cNvPicPr>
            <a:picLocks noGrp="1" noChangeAspect="1"/>
          </p:cNvPicPr>
          <p:nvPr>
            <p:ph type="pic" sz="quarter" idx="10"/>
          </p:nvPr>
        </p:nvPicPr>
        <p:blipFill>
          <a:blip r:embed="rId3"/>
          <a:srcRect l="5496" r="5496"/>
          <a:stretch>
            <a:fillRect/>
          </a:stretch>
        </p:blipFill>
        <p:spPr/>
      </p:pic>
    </p:spTree>
    <p:extLst>
      <p:ext uri="{BB962C8B-B14F-4D97-AF65-F5344CB8AC3E}">
        <p14:creationId xmlns:p14="http://schemas.microsoft.com/office/powerpoint/2010/main" val="388767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up of holiday decorations, including baubles, pinecones, and pine needles">
            <a:extLst>
              <a:ext uri="{FF2B5EF4-FFF2-40B4-BE49-F238E27FC236}">
                <a16:creationId xmlns:a16="http://schemas.microsoft.com/office/drawing/2014/main" id="{E312CB97-7C72-4B16-8B40-96175CE77240}"/>
              </a:ext>
            </a:extLst>
          </p:cNvPr>
          <p:cNvPicPr>
            <a:picLocks noGrp="1" noChangeAspect="1"/>
          </p:cNvPicPr>
          <p:nvPr>
            <p:ph type="pic" sz="quarter" idx="10"/>
          </p:nvPr>
        </p:nvPicPr>
        <p:blipFill rotWithShape="1">
          <a:blip r:embed="rId3"/>
          <a:srcRect l="11000" r="-1" b="-1"/>
          <a:stretch/>
        </p:blipFill>
        <p:spPr>
          <a:xfrm>
            <a:off x="20" y="10"/>
            <a:ext cx="9143980" cy="6857990"/>
          </a:xfrm>
          <a:noFill/>
        </p:spPr>
      </p:pic>
    </p:spTree>
    <p:extLst>
      <p:ext uri="{BB962C8B-B14F-4D97-AF65-F5344CB8AC3E}">
        <p14:creationId xmlns:p14="http://schemas.microsoft.com/office/powerpoint/2010/main" val="82415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mammal, bovine&#10;&#10;Description automatically generated">
            <a:extLst>
              <a:ext uri="{FF2B5EF4-FFF2-40B4-BE49-F238E27FC236}">
                <a16:creationId xmlns:a16="http://schemas.microsoft.com/office/drawing/2014/main" id="{521DAEC7-5E7B-4050-A8E9-BB3809E4D1F5}"/>
              </a:ext>
            </a:extLst>
          </p:cNvPr>
          <p:cNvPicPr>
            <a:picLocks noGrp="1" noChangeAspect="1"/>
          </p:cNvPicPr>
          <p:nvPr>
            <p:ph type="pic" sz="quarter" idx="10"/>
          </p:nvPr>
        </p:nvPicPr>
        <p:blipFill rotWithShape="1">
          <a:blip r:embed="rId3"/>
          <a:srcRect l="22833" r="22834" b="1"/>
          <a:stretch/>
        </p:blipFill>
        <p:spPr>
          <a:xfrm>
            <a:off x="20" y="10"/>
            <a:ext cx="9143980" cy="6857990"/>
          </a:xfrm>
          <a:noFill/>
        </p:spPr>
      </p:pic>
    </p:spTree>
    <p:extLst>
      <p:ext uri="{BB962C8B-B14F-4D97-AF65-F5344CB8AC3E}">
        <p14:creationId xmlns:p14="http://schemas.microsoft.com/office/powerpoint/2010/main" val="239124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ocean floor&#10;&#10;Description automatically generated">
            <a:extLst>
              <a:ext uri="{FF2B5EF4-FFF2-40B4-BE49-F238E27FC236}">
                <a16:creationId xmlns:a16="http://schemas.microsoft.com/office/drawing/2014/main" id="{C7463E9A-ED41-486B-A57A-BDBD4066B81B}"/>
              </a:ext>
            </a:extLst>
          </p:cNvPr>
          <p:cNvPicPr>
            <a:picLocks noGrp="1" noChangeAspect="1"/>
          </p:cNvPicPr>
          <p:nvPr>
            <p:ph type="pic" sz="quarter" idx="10"/>
          </p:nvPr>
        </p:nvPicPr>
        <p:blipFill rotWithShape="1">
          <a:blip r:embed="rId3"/>
          <a:srcRect t="11993" b="25757"/>
          <a:stretch/>
        </p:blipFill>
        <p:spPr>
          <a:xfrm>
            <a:off x="20" y="10"/>
            <a:ext cx="9143980" cy="6857990"/>
          </a:xfrm>
          <a:noFill/>
        </p:spPr>
      </p:pic>
    </p:spTree>
    <p:extLst>
      <p:ext uri="{BB962C8B-B14F-4D97-AF65-F5344CB8AC3E}">
        <p14:creationId xmlns:p14="http://schemas.microsoft.com/office/powerpoint/2010/main" val="36225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person, book, outdoor&#10;&#10;Description automatically generated">
            <a:extLst>
              <a:ext uri="{FF2B5EF4-FFF2-40B4-BE49-F238E27FC236}">
                <a16:creationId xmlns:a16="http://schemas.microsoft.com/office/drawing/2014/main" id="{AED5AF62-D52C-4CC8-9BEB-A06EAC54A3D4}"/>
              </a:ext>
            </a:extLst>
          </p:cNvPr>
          <p:cNvPicPr>
            <a:picLocks noGrp="1" noChangeAspect="1"/>
          </p:cNvPicPr>
          <p:nvPr>
            <p:ph type="pic" sz="quarter" idx="10"/>
          </p:nvPr>
        </p:nvPicPr>
        <p:blipFill>
          <a:blip r:embed="rId3"/>
          <a:srcRect t="15342" b="15342"/>
          <a:stretch>
            <a:fillRect/>
          </a:stretch>
        </p:blipFill>
        <p:spPr/>
      </p:pic>
    </p:spTree>
    <p:extLst>
      <p:ext uri="{BB962C8B-B14F-4D97-AF65-F5344CB8AC3E}">
        <p14:creationId xmlns:p14="http://schemas.microsoft.com/office/powerpoint/2010/main" val="2074544234"/>
      </p:ext>
    </p:extLst>
  </p:cSld>
  <p:clrMapOvr>
    <a:masterClrMapping/>
  </p:clrMapOvr>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8A3C1E31-7498-AA48-8ADD-7FA8A1D66580}"/>
    </a:ext>
  </a:extLst>
</a:theme>
</file>

<file path=ppt/theme/theme10.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A52E1F06-0FFB-7B45-97AF-A003EA5009C2}"/>
    </a:ext>
  </a:extLst>
</a:theme>
</file>

<file path=ppt/theme/theme11.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20194154-B5D2-9440-8CB8-5D14F1BE15F6}"/>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EB302965-154C-C645-B915-C9BEA119FDCF}"/>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8B92D980-B6BC-AF49-9A30-B45B23051791}"/>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B8F22D95-B75F-4342-9794-70A099CB3E12}"/>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A26C72E8-7643-5E42-8A05-1668BD7DAE04}"/>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AW" id="{C2D75BAC-186B-D44E-9FE5-8CFC9D379D4D}" vid="{415FC8B8-4AC3-0243-A2B5-2A3405113E4B}"/>
    </a:ext>
  </a:extLst>
</a:theme>
</file>

<file path=ppt/theme/theme7.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AW" id="{C2D75BAC-186B-D44E-9FE5-8CFC9D379D4D}" vid="{632B09B3-DEE0-6340-8E47-E41A090E15F9}"/>
    </a:ext>
  </a:extLst>
</a:theme>
</file>

<file path=ppt/theme/theme8.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AW" id="{C2D75BAC-186B-D44E-9FE5-8CFC9D379D4D}" vid="{777F713B-02DB-5B4B-B58D-9BD34A99F1CD}"/>
    </a:ext>
  </a:extLst>
</a:theme>
</file>

<file path=ppt/theme/theme9.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12F8C9FA-7A6C-B247-AAC1-4F5C1C6B9A2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7C7ADEE2A88141B1D7D4DFFCD169FE" ma:contentTypeVersion="19" ma:contentTypeDescription="Create a new document." ma:contentTypeScope="" ma:versionID="9e5bf9598d848adea66fac2805bb652f">
  <xsd:schema xmlns:xsd="http://www.w3.org/2001/XMLSchema" xmlns:xs="http://www.w3.org/2001/XMLSchema" xmlns:p="http://schemas.microsoft.com/office/2006/metadata/properties" targetNamespace="http://schemas.microsoft.com/office/2006/metadata/properties" ma:root="true" ma:fieldsID="934e72f2b91da368d37ed8f5001a168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C82908-ED78-4888-B76F-E4EC8BD0CD1B}">
  <ds:schemaRefs>
    <ds:schemaRef ds:uri="http://schemas.microsoft.com/sharepoint/v3/contenttype/forms"/>
  </ds:schemaRefs>
</ds:datastoreItem>
</file>

<file path=customXml/itemProps2.xml><?xml version="1.0" encoding="utf-8"?>
<ds:datastoreItem xmlns:ds="http://schemas.openxmlformats.org/officeDocument/2006/customXml" ds:itemID="{96A48280-0A8B-4FC4-BB44-DC38DAC590B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04BDF80-1CCE-4F29-93F9-C2C27E2EA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 template standard 4 by 3 AW (7)</Template>
  <Application>Microsoft Office PowerPoint</Application>
  <PresentationFormat>On-screen Show (4:3)</PresentationFormat>
  <Slides>20</Slides>
  <Notes>19</Notes>
  <HiddenSlides>0</HiddenSlides>
  <ScaleCrop>false</ScaleCrop>
  <HeadingPairs>
    <vt:vector size="4" baseType="variant">
      <vt:variant>
        <vt:lpstr>Theme</vt:lpstr>
      </vt:variant>
      <vt:variant>
        <vt:i4>11</vt:i4>
      </vt:variant>
      <vt:variant>
        <vt:lpstr>Slide Titles</vt:lpstr>
      </vt:variant>
      <vt:variant>
        <vt:i4>20</vt:i4>
      </vt:variant>
    </vt:vector>
  </HeadingPairs>
  <TitlesOfParts>
    <vt:vector size="31" baseType="lpstr">
      <vt:lpstr>Title Slide - text only</vt:lpstr>
      <vt:lpstr>Title slide - with photo</vt:lpstr>
      <vt:lpstr> Title slide - with large photo</vt:lpstr>
      <vt:lpstr>Title slide - White event slide</vt:lpstr>
      <vt:lpstr>Title slide - red event title</vt:lpstr>
      <vt:lpstr>Text slides - Bullet Slides</vt:lpstr>
      <vt:lpstr>Image slide - design 1</vt:lpstr>
      <vt:lpstr>Image slide - design 2</vt:lpstr>
      <vt:lpstr>image slide - Full page image</vt:lpstr>
      <vt:lpstr>End Slides</vt:lpstr>
      <vt:lpstr>7 CA Template - End Slide</vt:lpstr>
      <vt:lpstr>Drink from the well: Good News!  Christmas and Epiphany </vt:lpstr>
      <vt:lpstr>Gather round the well – think, talk, and learn together </vt:lpstr>
      <vt:lpstr>PowerPoint Presentation</vt:lpstr>
      <vt:lpstr>Sending a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child will be born to us…</vt:lpstr>
      <vt:lpstr>PowerPoint Presentation</vt:lpstr>
      <vt:lpstr>Good news stories…</vt:lpstr>
      <vt:lpstr>YCCN – Cornwall to Glasgow and COP 26</vt:lpstr>
      <vt:lpstr>Letters for Creation</vt:lpstr>
      <vt:lpstr>Taking on a new business opportunity </vt:lpstr>
      <vt:lpstr>Drink deeply from the well – reflect on your learning</vt:lpstr>
      <vt:lpstr>Go refreshed – respond and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Holloway</dc:creator>
  <cp:revision>2</cp:revision>
  <dcterms:created xsi:type="dcterms:W3CDTF">2021-11-30T10:23:12Z</dcterms:created>
  <dcterms:modified xsi:type="dcterms:W3CDTF">2021-12-08T14:55:55Z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0x010100797C7ADEE2A88141B1D7D4DFFCD169FE</vt:lpwstr>
  </property>
  <property fmtid="{D5CDD505-2E9C-101B-9397-08002B2CF9AE}" pid="20" name="SharedWithUsers">
    <vt:lpwstr>29;#Catherine Odell;#3722;#Josh Grear</vt:lpwstr>
  </property>
</Properties>
</file>