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theme/theme10.xml" ContentType="application/vnd.openxmlformats-officedocument.theme+xml"/>
  <Override PartName="/ppt/slideLayouts/slideLayout2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4"/>
    <p:sldMasterId id="2147483717" r:id="rId5"/>
    <p:sldMasterId id="2147483731" r:id="rId6"/>
    <p:sldMasterId id="2147483735" r:id="rId7"/>
    <p:sldMasterId id="2147483733" r:id="rId8"/>
    <p:sldMasterId id="2147483648" r:id="rId9"/>
    <p:sldMasterId id="2147483721" r:id="rId10"/>
    <p:sldMasterId id="2147483726" r:id="rId11"/>
    <p:sldMasterId id="2147483722" r:id="rId12"/>
    <p:sldMasterId id="2147483713" r:id="rId13"/>
    <p:sldMasterId id="2147483714" r:id="rId14"/>
  </p:sldMasterIdLst>
  <p:notesMasterIdLst>
    <p:notesMasterId r:id="rId19"/>
  </p:notesMasterIdLst>
  <p:sldIdLst>
    <p:sldId id="256" r:id="rId15"/>
    <p:sldId id="261" r:id="rId16"/>
    <p:sldId id="279" r:id="rId17"/>
    <p:sldId id="28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s" id="{C6918B2E-0D2E-9847-A519-3C156E7A5B3C}">
          <p14:sldIdLst>
            <p14:sldId id="256"/>
          </p14:sldIdLst>
        </p14:section>
        <p14:section name="Text slides" id="{44D9646A-E7A8-9F4B-A395-7581835CBA1E}">
          <p14:sldIdLst/>
        </p14:section>
        <p14:section name="Image slides" id="{69B75628-890D-5740-9ED9-D3E11C4DA84A}">
          <p14:sldIdLst>
            <p14:sldId id="261"/>
            <p14:sldId id="279"/>
            <p14:sldId id="280"/>
          </p14:sldIdLst>
        </p14:section>
        <p14:section name="End slides" id="{9859243E-B635-2F4B-B063-515CFEEA16C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A1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74369"/>
  </p:normalViewPr>
  <p:slideViewPr>
    <p:cSldViewPr>
      <p:cViewPr varScale="1">
        <p:scale>
          <a:sx n="72" d="100"/>
          <a:sy n="72" d="100"/>
        </p:scale>
        <p:origin x="11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Grear" userId="f33bc269-218b-40cc-88fe-ca63bbf04e46" providerId="ADAL" clId="{21DD57DB-E463-40BC-81C6-37F003679BE3}"/>
    <pc:docChg chg="modSld">
      <pc:chgData name="Josh Grear" userId="f33bc269-218b-40cc-88fe-ca63bbf04e46" providerId="ADAL" clId="{21DD57DB-E463-40BC-81C6-37F003679BE3}" dt="2022-03-04T16:55:35.613" v="20" actId="20577"/>
      <pc:docMkLst>
        <pc:docMk/>
      </pc:docMkLst>
      <pc:sldChg chg="modSp mod">
        <pc:chgData name="Josh Grear" userId="f33bc269-218b-40cc-88fe-ca63bbf04e46" providerId="ADAL" clId="{21DD57DB-E463-40BC-81C6-37F003679BE3}" dt="2022-03-04T16:55:35.613" v="20" actId="20577"/>
        <pc:sldMkLst>
          <pc:docMk/>
          <pc:sldMk cId="4220790817" sldId="280"/>
        </pc:sldMkLst>
        <pc:spChg chg="mod">
          <ac:chgData name="Josh Grear" userId="f33bc269-218b-40cc-88fe-ca63bbf04e46" providerId="ADAL" clId="{21DD57DB-E463-40BC-81C6-37F003679BE3}" dt="2022-03-04T16:55:35.613" v="20" actId="20577"/>
          <ac:spMkLst>
            <pc:docMk/>
            <pc:sldMk cId="4220790817" sldId="280"/>
            <ac:spMk id="6" creationId="{565F8B9C-3C1F-9844-8CBD-FF3F0A6311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A978D41-7074-40A0-8A8E-A985EF7417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DE5BD2B1-1938-4D49-82F2-06E4AC77EF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FE5E8D2-C487-794D-B51E-A36D4BAAACB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9" name="Rectangle 5">
            <a:extLst>
              <a:ext uri="{FF2B5EF4-FFF2-40B4-BE49-F238E27FC236}">
                <a16:creationId xmlns:a16="http://schemas.microsoft.com/office/drawing/2014/main" id="{5AE4196D-6121-4CF8-BB11-7EC03D4826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5739531D-E977-492B-89BC-4A5F23C856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ヒラギノ角ゴ Pro W3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3671" name="Rectangle 7">
            <a:extLst>
              <a:ext uri="{FF2B5EF4-FFF2-40B4-BE49-F238E27FC236}">
                <a16:creationId xmlns:a16="http://schemas.microsoft.com/office/drawing/2014/main" id="{9B85C269-D8CF-43EC-8D7A-09DE5D8AD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ヒラギノ角ゴ Pro W3" pitchFamily="-84" charset="-128"/>
              </a:defRPr>
            </a:lvl1pPr>
          </a:lstStyle>
          <a:p>
            <a:pPr>
              <a:defRPr/>
            </a:pPr>
            <a:fld id="{8C4377FC-F24F-704B-9E5C-5852303664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4377FC-F24F-704B-9E5C-5852303664E3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700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AF645-3B47-784D-A360-965741BFCB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0165" y="620688"/>
            <a:ext cx="6823670" cy="4824536"/>
          </a:xfrm>
        </p:spPr>
        <p:txBody>
          <a:bodyPr/>
          <a:lstStyle>
            <a:lvl1pPr>
              <a:defRPr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5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984" y="3801624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3" y="1349375"/>
            <a:ext cx="5927725" cy="36591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382E-5DBE-AB4F-8D10-287BF4B0094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9EA94505-B008-B745-85BA-69C41BB4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One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5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51" y="3874243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576" y="130075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376" y="1300754"/>
            <a:ext cx="2508250" cy="38115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BFB4EC-52AB-3A40-A8D5-761FDD1CE06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C8A10E32-95F3-8044-BB20-B512B79F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Two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8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FB03-A776-1D4A-963C-8EA3430F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Video </a:t>
            </a:r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C2DAD14-1745-5848-B6B4-BEFBF1ECD0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341438"/>
            <a:ext cx="7886700" cy="3959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video here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F68D-E58C-2541-A8F7-79FE0F959D9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4189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341438"/>
            <a:ext cx="3744913" cy="39592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263CD8-A5EF-6740-8FC8-5E905C12D1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4216" y="1341437"/>
            <a:ext cx="4067175" cy="4390801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4434-55D9-D946-A2A3-6ED3B95C997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6C91AA40-4C4F-5547-8513-9554FCF86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Photo with 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20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E7DD47-B7A4-304C-866E-53FA59FC7E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02984" y="3801624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F115BE-32C2-1F4D-9899-AC89E2D779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8963" y="1349375"/>
            <a:ext cx="5927725" cy="36591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5382E-5DBE-AB4F-8D10-287BF4B00949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9EA94505-B008-B745-85BA-69C41BB4E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One 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41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773A790D-9499-F54E-A3AB-CB1B713F64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10251" y="3874243"/>
            <a:ext cx="2303908" cy="1206500"/>
          </a:xfrm>
        </p:spPr>
        <p:txBody>
          <a:bodyPr/>
          <a:lstStyle/>
          <a:p>
            <a:pPr lvl="0"/>
            <a:r>
              <a:rPr lang="en-GB" dirty="0"/>
              <a:t>Caption text can go here. Just a short one of about 15 words or so.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B86033A-8847-7A40-9E1C-B8DDF48CCB8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5576" y="1300754"/>
            <a:ext cx="2543175" cy="379571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041993-15D8-EA4F-B34F-A7343CD9DF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376" y="1300754"/>
            <a:ext cx="2508250" cy="3811588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BFB4EC-52AB-3A40-A8D5-761FDD1CE061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C8A10E32-95F3-8044-BB20-B512B79FCD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Two photos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07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8FB03-A776-1D4A-963C-8EA3430F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Video </a:t>
            </a:r>
            <a:endParaRPr lang="en-US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C2DAD14-1745-5848-B6B4-BEFBF1ECD0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8650" y="1341438"/>
            <a:ext cx="7886700" cy="39592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Insert video here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95F68D-E58C-2541-A8F7-79FE0F959D9F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42953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Full pag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634300-2072-2042-A089-9D8D1DACE4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2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 Template - Full pag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7E864-8D36-F042-BC5C-99360AFDC3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046CD-5BB7-A64D-B639-CEC4D78E96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2696"/>
            <a:ext cx="4248398" cy="208915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pPr lvl="0"/>
            <a:r>
              <a:rPr lang="en-GB" dirty="0"/>
              <a:t>‘Short quote over photo’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5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C4B3C2C-AB9F-B54A-BD97-A416705A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9621" y="-12676"/>
            <a:ext cx="9181561" cy="6886170"/>
          </a:xfrm>
          <a:prstGeom prst="rect">
            <a:avLst/>
          </a:prstGeom>
        </p:spPr>
      </p:pic>
      <p:pic>
        <p:nvPicPr>
          <p:cNvPr id="10" name="Picture 9" descr="A close up of a screen&#10;&#10;Description automatically generated">
            <a:extLst>
              <a:ext uri="{FF2B5EF4-FFF2-40B4-BE49-F238E27FC236}">
                <a16:creationId xmlns:a16="http://schemas.microsoft.com/office/drawing/2014/main" id="{852B34F2-14CE-1447-BA31-F878CA442D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46A57C-A164-7442-B5F5-20F342AA3AFE}"/>
              </a:ext>
            </a:extLst>
          </p:cNvPr>
          <p:cNvSpPr txBox="1"/>
          <p:nvPr userDrawn="1"/>
        </p:nvSpPr>
        <p:spPr>
          <a:xfrm>
            <a:off x="395536" y="6383893"/>
            <a:ext cx="79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</a:t>
            </a:r>
            <a:b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Christian Aid name and logo are trademarks of Christian Aid. © Christian Aid 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0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sma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35150" y="2060848"/>
            <a:ext cx="5616575" cy="3455715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picture icon to insert photo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9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 Template - 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7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66F253-277E-F942-AD86-21DA395AC8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6512" y="0"/>
            <a:ext cx="9180512" cy="6957392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on picture icon to insert photo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ev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">
            <a:extLst>
              <a:ext uri="{FF2B5EF4-FFF2-40B4-BE49-F238E27FC236}">
                <a16:creationId xmlns:a16="http://schemas.microsoft.com/office/drawing/2014/main" id="{7D7BDB44-6165-454C-9EE9-7CDFD30B10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549" y="764704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Short title goes here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D373CF-AE2A-3E4E-BAD4-37D92DF2A8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3668" y="2276872"/>
            <a:ext cx="5976664" cy="2736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Speaker name and job title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Date and time</a:t>
            </a:r>
          </a:p>
        </p:txBody>
      </p:sp>
    </p:spTree>
    <p:extLst>
      <p:ext uri="{BB962C8B-B14F-4D97-AF65-F5344CB8AC3E}">
        <p14:creationId xmlns:p14="http://schemas.microsoft.com/office/powerpoint/2010/main" val="75468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 event title">
    <p:bg>
      <p:bgPr>
        <a:solidFill>
          <a:srgbClr val="F1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FBBF20E2-C7F4-4545-8238-46D5ABB1E3C5}"/>
              </a:ext>
            </a:extLst>
          </p:cNvPr>
          <p:cNvSpPr txBox="1">
            <a:spLocks/>
          </p:cNvSpPr>
          <p:nvPr userDrawn="1"/>
        </p:nvSpPr>
        <p:spPr>
          <a:xfrm>
            <a:off x="539552" y="692696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FF0000"/>
                </a:solidFill>
                <a:latin typeface="Mokoko XBold" panose="02060503020203020204" pitchFamily="18" charset="77"/>
                <a:ea typeface="+mj-ea"/>
                <a:cs typeface="Mokoko XBold" panose="02060503020203020204" pitchFamily="18" charset="77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</a:rPr>
              <a:t>Event title goes here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F8D0C-BEE0-4F45-AEDE-786F026C1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3668" y="2276872"/>
            <a:ext cx="5976664" cy="27362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Speaker name and job title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Date and time</a:t>
            </a:r>
          </a:p>
        </p:txBody>
      </p:sp>
    </p:spTree>
    <p:extLst>
      <p:ext uri="{BB962C8B-B14F-4D97-AF65-F5344CB8AC3E}">
        <p14:creationId xmlns:p14="http://schemas.microsoft.com/office/powerpoint/2010/main" val="418358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598B1744-B702-DD42-AB65-AC3E90A300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EA112BD-3A00-844C-979E-9A36DF2775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450850" indent="-450850">
              <a:buSzPct val="80000"/>
              <a:buBlip>
                <a:blip r:embed="rId2"/>
              </a:buBlip>
              <a:tabLst/>
              <a:defRPr sz="2800"/>
            </a:lvl1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two</a:t>
            </a:r>
          </a:p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three</a:t>
            </a:r>
          </a:p>
        </p:txBody>
      </p:sp>
      <p:sp>
        <p:nvSpPr>
          <p:cNvPr id="21" name="Title Placeholder 9">
            <a:extLst>
              <a:ext uri="{FF2B5EF4-FFF2-40B4-BE49-F238E27FC236}">
                <a16:creationId xmlns:a16="http://schemas.microsoft.com/office/drawing/2014/main" id="{458D25EE-03BA-3742-9CC2-160C138E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latin typeface="Mokoko XBold" panose="02060503020203020204" pitchFamily="18" charset="77"/>
                <a:cs typeface="Mokoko XBold" panose="02060503020203020204" pitchFamily="18" charset="77"/>
              </a:defRPr>
            </a:lvl1pPr>
          </a:lstStyle>
          <a:p>
            <a:r>
              <a:rPr lang="en-GB" dirty="0"/>
              <a:t>Sample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93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CCC465FE-5718-C148-B398-A3B5B47D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CC578E-4D18-694E-BBED-18FBECC08C0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071E844E-9385-214A-9411-ADA2F973302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7886700" cy="3744415"/>
          </a:xfrm>
          <a:prstGeom prst="rect">
            <a:avLst/>
          </a:prstGeom>
        </p:spPr>
        <p:txBody>
          <a:bodyPr/>
          <a:lstStyle>
            <a:lvl1pPr marL="712788" indent="-288925">
              <a:buBlip>
                <a:blip r:embed="rId2"/>
              </a:buBlip>
              <a:tabLst/>
              <a:defRPr sz="2400"/>
            </a:lvl1pPr>
            <a:lvl2pPr marL="712788" indent="-288925">
              <a:tabLst/>
              <a:defRPr sz="2400"/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lvl="1"/>
            <a:r>
              <a:rPr lang="en-GB" dirty="0"/>
              <a:t>Second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186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Bulle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1C3F34-D881-BA4A-BDD3-D9437A62009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" y="1412776"/>
            <a:ext cx="3778250" cy="3959225"/>
          </a:xfrm>
          <a:prstGeom prst="rect">
            <a:avLst/>
          </a:prstGeom>
        </p:spPr>
        <p:txBody>
          <a:bodyPr/>
          <a:lstStyle>
            <a:lvl1pPr marL="450850" indent="-450850" defTabSz="698400">
              <a:spcBef>
                <a:spcPts val="600"/>
              </a:spcBef>
              <a:buBlip>
                <a:blip r:embed="rId2"/>
              </a:buBlip>
              <a:tabLst/>
              <a:defRPr sz="3600"/>
            </a:lvl1pPr>
            <a:lvl2pPr marL="407988" indent="174625">
              <a:tabLst/>
              <a:defRPr sz="2800"/>
            </a:lvl2pPr>
          </a:lstStyle>
          <a:p>
            <a:pPr marL="447675" lvl="0" indent="-447675">
              <a:buBlip>
                <a:blip r:embed="rId2"/>
              </a:buBlip>
            </a:pPr>
            <a:r>
              <a:rPr lang="en-GB" sz="3200" dirty="0"/>
              <a:t>Bullet point one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114F7350-8891-CB4C-9FF5-26BFC19328A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61823" y="1412776"/>
            <a:ext cx="3778250" cy="3959225"/>
          </a:xfrm>
          <a:prstGeom prst="rect">
            <a:avLst/>
          </a:prstGeom>
        </p:spPr>
        <p:txBody>
          <a:bodyPr/>
          <a:lstStyle>
            <a:lvl1pPr marL="447675" indent="-447675">
              <a:buBlip>
                <a:blip r:embed="rId2"/>
              </a:buBlip>
              <a:defRPr/>
            </a:lvl1pPr>
            <a:lvl2pPr marL="806450" indent="-361950">
              <a:tabLst/>
              <a:defRPr/>
            </a:lvl2pPr>
          </a:lstStyle>
          <a:p>
            <a:pPr marL="447675" indent="-447675">
              <a:buBlip>
                <a:blip r:embed="rId2"/>
              </a:buBlip>
            </a:pPr>
            <a:r>
              <a:rPr lang="en-GB" sz="3200" dirty="0"/>
              <a:t>Bullet point two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6" name="Title Placeholder 9">
            <a:extLst>
              <a:ext uri="{FF2B5EF4-FFF2-40B4-BE49-F238E27FC236}">
                <a16:creationId xmlns:a16="http://schemas.microsoft.com/office/drawing/2014/main" id="{175180C8-5F5C-DF4E-AFE1-FCBCC33F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1F35F-A603-9D4C-8EBF-D58D960ECB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8512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EA9252-D54C-DE43-93DE-3F956E756E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1341438"/>
            <a:ext cx="3744913" cy="39592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‘This could be a pull quote from the person in the photo. ‘Because of climate change and drought, I worry a lot about food’ Quote attribution here in this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D263CD8-A5EF-6740-8FC8-5E905C12D1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4216" y="1341437"/>
            <a:ext cx="4067175" cy="4390801"/>
          </a:xfrm>
        </p:spPr>
        <p:txBody>
          <a:bodyPr anchor="ctr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lang="en-US" dirty="0"/>
              <a:t>Click on picture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894434-55D9-D946-A2A3-6ED3B95C997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>
          <a:xfrm>
            <a:off x="7884368" y="6349913"/>
            <a:ext cx="1079500" cy="4857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1A3992-5B00-0A42-93B4-D0E70D85126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6C91AA40-4C4F-5547-8513-9554FCF86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Photo with 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8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1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61CEC3-7DB2-0B4E-AC64-A69A1A36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65125"/>
            <a:ext cx="7327726" cy="5224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8000" spc="-150" dirty="0"/>
              <a:t>Short title </a:t>
            </a:r>
            <a:br>
              <a:rPr lang="en-GB" sz="8000" spc="-150" dirty="0"/>
            </a:br>
            <a:r>
              <a:rPr lang="en-GB" sz="8000" spc="-150" dirty="0"/>
              <a:t>to go here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C8D40-65B3-3143-ACAA-E2392412FD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8000" b="1" i="0" kern="1200">
          <a:solidFill>
            <a:srgbClr val="FF0000"/>
          </a:solidFill>
          <a:latin typeface="Mokoko Trial Extra Bold" panose="02060503020203020204" pitchFamily="18" charset="77"/>
          <a:ea typeface="+mj-ea"/>
          <a:cs typeface="Mokoko Trial Extra Bold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055B3-2F5A-7642-A034-5BA57A3F8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54035" y="-12355"/>
            <a:ext cx="9198035" cy="6898525"/>
          </a:xfrm>
          <a:prstGeom prst="rect">
            <a:avLst/>
          </a:prstGeom>
        </p:spPr>
      </p:pic>
      <p:pic>
        <p:nvPicPr>
          <p:cNvPr id="8" name="Picture 7" descr="A close up of a screen&#10;&#10;Description automatically generated">
            <a:extLst>
              <a:ext uri="{FF2B5EF4-FFF2-40B4-BE49-F238E27FC236}">
                <a16:creationId xmlns:a16="http://schemas.microsoft.com/office/drawing/2014/main" id="{DB0A5B7A-0079-5747-ADBA-8DB65BE6B4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544" y="5733256"/>
            <a:ext cx="1998536" cy="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8269B0-743A-BF4B-BB39-37EB83BD7AE5}"/>
              </a:ext>
            </a:extLst>
          </p:cNvPr>
          <p:cNvSpPr txBox="1"/>
          <p:nvPr userDrawn="1"/>
        </p:nvSpPr>
        <p:spPr>
          <a:xfrm>
            <a:off x="395536" y="6383893"/>
            <a:ext cx="792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</a:t>
            </a:r>
            <a:b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Christian Aid name and logo are trademarks of Christian Aid. © Christian Aid January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1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5ED5819-9A6E-A94D-A9A7-3A057E421E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82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D9CC82-C4AD-F246-9BA5-1525DC70AADF}"/>
              </a:ext>
            </a:extLst>
          </p:cNvPr>
          <p:cNvSpPr txBox="1"/>
          <p:nvPr userDrawn="1"/>
        </p:nvSpPr>
        <p:spPr>
          <a:xfrm>
            <a:off x="251520" y="6376357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Christian Aid is a key member of ACT Alliance. </a:t>
            </a:r>
            <a:r>
              <a:rPr lang="en-GB" sz="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</a:t>
            </a:r>
            <a:r>
              <a:rPr lang="en-GB" sz="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Wales charity no. 1105851 Scot charity no. SC039150 Company no. 5171525 Christian Aid Ireland: NI charity no. NIC101631 Company no. NI059154 and ROI charity no. 20014162 Company no. 426928. The Christian Aid name and logo are trademarks of Christian Aid. © Christian Aid January 2020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161" y="0"/>
            <a:ext cx="9171161" cy="6878370"/>
          </a:xfrm>
          <a:prstGeom prst="rect">
            <a:avLst/>
          </a:prstGeom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343FC2F3-7621-8042-AD92-20122CFC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9" y="692696"/>
            <a:ext cx="783178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Short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6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160" y="0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85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120A96-DF6E-C041-9EBB-330A646516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-27160" y="0"/>
            <a:ext cx="9171160" cy="68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5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63EC75-D0C0-704B-9C68-1779F1DA555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12A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ed logo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B0FDA12-AE15-6241-ABBE-E7377EBDE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0" y="5569075"/>
            <a:ext cx="1762408" cy="1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7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0000"/>
          </a:solidFill>
          <a:latin typeface="Mokoko XBold" panose="02060503020203020204" pitchFamily="18" charset="77"/>
          <a:ea typeface="+mj-ea"/>
          <a:cs typeface="Mokoko XBold" panose="02060503020203020204" pitchFamily="18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F9EF1-646F-054A-BFC1-2D49FC67BF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D4C6FBA-BB22-8F46-864C-1D9B0ED4D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711200" indent="-7112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Blip>
          <a:blip r:embed="rId6"/>
        </a:buBlip>
        <a:defRPr sz="3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277938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Blip>
          <a:blip r:embed="rId7"/>
        </a:buBlip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0D281-6B58-8444-8503-DF3E94F5C9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Photo caption and quotes</a:t>
            </a:r>
          </a:p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A16ECAFF-09DB-0E4C-A5A6-0DB557C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1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2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2188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0D281-6B58-8444-8503-DF3E94F5C99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716"/>
            <a:ext cx="9171160" cy="687837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BF2C0-F952-A04A-B1F7-7FC08812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4735438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Photo caption and quotes</a:t>
            </a:r>
          </a:p>
          <a:p>
            <a:pPr lvl="0"/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23E4A-33D6-6448-B8A8-7C98BE9B0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5D1EE2C-079A-8247-AEF1-2B6520D3F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A16ECAFF-09DB-0E4C-A5A6-0DB557C0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759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Sample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2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 b="1" i="0">
          <a:solidFill>
            <a:srgbClr val="FF0000"/>
          </a:solidFill>
          <a:latin typeface="Mokoko XBold" panose="02060503020203020204" pitchFamily="18" charset="77"/>
          <a:ea typeface="ヒラギノ角ゴ Pro W3" charset="0"/>
          <a:cs typeface="Mokoko XBold" panose="02060503020203020204" pitchFamily="18" charset="77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 W3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2188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457325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865313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73300" indent="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Tx/>
        <a:buNone/>
        <a:defRPr sz="1800" b="1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9591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6pPr>
      <a:lvl7pPr marL="34163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7pPr>
      <a:lvl8pPr marL="38735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8pPr>
      <a:lvl9pPr marL="43307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■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24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800" b="1" i="0" kern="1200">
          <a:solidFill>
            <a:srgbClr val="FF0000"/>
          </a:solidFill>
          <a:latin typeface="Mokoko Trial Extra Bold" panose="02060503020203020204" pitchFamily="18" charset="77"/>
          <a:ea typeface="+mn-ea"/>
          <a:cs typeface="Mokoko Trial Extra Bold" panose="02060503020203020204" pitchFamily="18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charity?utm_source=unsplash&amp;utm_medium=referral&amp;utm_content=creditCopyText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kattyukawa?utm_source=unsplash&amp;utm_medium=referral&amp;utm_content=creditCopyText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nsplash.com/s/photos/charity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5B515-65C3-BA4A-B2B2-DC41A030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164" y="620688"/>
            <a:ext cx="7012235" cy="3096344"/>
          </a:xfrm>
        </p:spPr>
        <p:txBody>
          <a:bodyPr/>
          <a:lstStyle/>
          <a:p>
            <a:r>
              <a:rPr lang="en-US" dirty="0"/>
              <a:t>Some reasons for hope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A316E-FAC4-429F-A60E-253C44014632}"/>
              </a:ext>
            </a:extLst>
          </p:cNvPr>
          <p:cNvSpPr txBox="1"/>
          <p:nvPr/>
        </p:nvSpPr>
        <p:spPr>
          <a:xfrm>
            <a:off x="1043608" y="335699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 when there is a lot bad news it can be really helpful to find the good news story that can be a shining light of hope in the darkness of the bad news. </a:t>
            </a:r>
          </a:p>
        </p:txBody>
      </p:sp>
    </p:spTree>
    <p:extLst>
      <p:ext uri="{BB962C8B-B14F-4D97-AF65-F5344CB8AC3E}">
        <p14:creationId xmlns:p14="http://schemas.microsoft.com/office/powerpoint/2010/main" val="84303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F8B9C-3C1F-9844-8CBD-FF3F0A631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557224"/>
            <a:ext cx="3744913" cy="3959225"/>
          </a:xfrm>
        </p:spPr>
        <p:txBody>
          <a:bodyPr/>
          <a:lstStyle/>
          <a:p>
            <a:r>
              <a:rPr lang="en-US" dirty="0"/>
              <a:t>All around the world ordinary people are coming together to call for peace. </a:t>
            </a:r>
          </a:p>
          <a:p>
            <a:endParaRPr lang="en-US" dirty="0"/>
          </a:p>
          <a:p>
            <a:r>
              <a:rPr lang="en-US" dirty="0"/>
              <a:t>Many ordinary Russian people have protested, at great risk to themselves, to stop the War in Ukraine. </a:t>
            </a:r>
          </a:p>
          <a:p>
            <a:endParaRPr lang="en-US" dirty="0"/>
          </a:p>
          <a:p>
            <a:r>
              <a:rPr lang="en-US" dirty="0"/>
              <a:t>Instead of being divided by war people in their thousands are uniting in the name of peace.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B31EB-CB15-D840-9279-F0104C0C9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11355-FA64-E649-B020-3AE632B23A22}" type="slidenum">
              <a:rPr lang="en-GB" altLang="en-US" smtClean="0"/>
              <a:pPr/>
              <a:t>2</a:t>
            </a:fld>
            <a:endParaRPr lang="en-GB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31D8C4-90F0-A94C-9425-873101B3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People all around the world are standing together for peace. </a:t>
            </a:r>
          </a:p>
        </p:txBody>
      </p:sp>
      <p:pic>
        <p:nvPicPr>
          <p:cNvPr id="8" name="Picture Placeholder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0BAA918-B1C9-4BB1-863F-660BC63A375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9125" r="19125"/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FA3587-A55B-4B14-B0C8-938554736D07}"/>
              </a:ext>
            </a:extLst>
          </p:cNvPr>
          <p:cNvSpPr txBox="1"/>
          <p:nvPr/>
        </p:nvSpPr>
        <p:spPr>
          <a:xfrm>
            <a:off x="4448175" y="5732238"/>
            <a:ext cx="4067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0" i="0" dirty="0">
                <a:solidFill>
                  <a:srgbClr val="111111"/>
                </a:solidFill>
                <a:effectLst/>
                <a:latin typeface="-apple-system"/>
              </a:rPr>
              <a:t>Photo by Ahmed </a:t>
            </a:r>
            <a:r>
              <a:rPr lang="en-GB" sz="1050" b="0" i="0" dirty="0" err="1">
                <a:solidFill>
                  <a:srgbClr val="111111"/>
                </a:solidFill>
                <a:effectLst/>
                <a:latin typeface="-apple-system"/>
              </a:rPr>
              <a:t>Zalabany</a:t>
            </a:r>
            <a:r>
              <a:rPr lang="en-GB" sz="1050" b="0" i="0" dirty="0">
                <a:solidFill>
                  <a:srgbClr val="111111"/>
                </a:solidFill>
                <a:effectLst/>
                <a:latin typeface="-apple-system"/>
              </a:rPr>
              <a:t> on </a:t>
            </a:r>
            <a:r>
              <a:rPr lang="en-GB" sz="1050" b="0" i="0" dirty="0" err="1">
                <a:solidFill>
                  <a:srgbClr val="767676"/>
                </a:solidFill>
                <a:effectLst/>
                <a:latin typeface="-apple-system"/>
                <a:hlinkClick r:id="rId3"/>
              </a:rPr>
              <a:t>Unsplash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6005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F8B9C-3C1F-9844-8CBD-FF3F0A631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557224"/>
            <a:ext cx="3744913" cy="468008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As hundreds of thousands of Ukrainians seek safety across Europe, many have travelled to Poland which is a neighbour of Ukraine. </a:t>
            </a:r>
          </a:p>
          <a:p>
            <a:endParaRPr lang="en-GB" dirty="0"/>
          </a:p>
          <a:p>
            <a:r>
              <a:rPr lang="en-GB" dirty="0"/>
              <a:t>Ordinary Polish people have collected food, water, and clothes for the Ukrainian refugees. They have opened their arms and their communities to offer safety. </a:t>
            </a:r>
          </a:p>
          <a:p>
            <a:endParaRPr lang="en-GB" dirty="0"/>
          </a:p>
          <a:p>
            <a:r>
              <a:rPr lang="en-GB" dirty="0"/>
              <a:t>This is a powerful example of love and reminder that lots of people are doing amazing things in the face of the crisis.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B31EB-CB15-D840-9279-F0104C0C9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11355-FA64-E649-B020-3AE632B23A22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31D8C4-90F0-A94C-9425-873101B3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Ukrainian refugees being welcomed in Poland. </a:t>
            </a:r>
          </a:p>
        </p:txBody>
      </p:sp>
      <p:pic>
        <p:nvPicPr>
          <p:cNvPr id="9" name="Picture Placeholder 8" descr="A person holding a sign&#10;&#10;Description automatically generated with medium confidence">
            <a:extLst>
              <a:ext uri="{FF2B5EF4-FFF2-40B4-BE49-F238E27FC236}">
                <a16:creationId xmlns:a16="http://schemas.microsoft.com/office/drawing/2014/main" id="{2CA64E80-2056-4A61-98FA-AC90F447D7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5266" r="15266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DFF87E-915F-4121-827F-9693B1D7F2B6}"/>
              </a:ext>
            </a:extLst>
          </p:cNvPr>
          <p:cNvSpPr txBox="1"/>
          <p:nvPr/>
        </p:nvSpPr>
        <p:spPr>
          <a:xfrm>
            <a:off x="4484216" y="5732238"/>
            <a:ext cx="4067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Photo from Wikimedia Commons. Photographer: Jan </a:t>
            </a:r>
            <a:r>
              <a:rPr lang="en-GB" sz="1100" dirty="0" err="1"/>
              <a:t>Beránek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2178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F8B9C-3C1F-9844-8CBD-FF3F0A6311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557224"/>
            <a:ext cx="3744913" cy="4680088"/>
          </a:xfrm>
        </p:spPr>
        <p:txBody>
          <a:bodyPr>
            <a:normAutofit/>
          </a:bodyPr>
          <a:lstStyle/>
          <a:p>
            <a:r>
              <a:rPr lang="en-GB" dirty="0"/>
              <a:t>Christian Aid, like lots of charities, are raising money to get the right help to the people who need it the most. </a:t>
            </a:r>
          </a:p>
          <a:p>
            <a:endParaRPr lang="en-GB" dirty="0"/>
          </a:p>
          <a:p>
            <a:r>
              <a:rPr lang="en-GB" dirty="0"/>
              <a:t>Christian Aid is also campaigning alongside lots of other charities like Together </a:t>
            </a:r>
            <a:r>
              <a:rPr lang="en-GB"/>
              <a:t>with Refugees </a:t>
            </a:r>
            <a:r>
              <a:rPr lang="en-GB" dirty="0"/>
              <a:t>to call on the UK government to do everything they can to help support Ukrainians who are seeking safety here in the UK.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B31EB-CB15-D840-9279-F0104C0C91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BE11355-FA64-E649-B020-3AE632B23A22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31D8C4-90F0-A94C-9425-873101B3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Organisations like Christian Aid and DEC are doing all they can to help. </a:t>
            </a:r>
          </a:p>
        </p:txBody>
      </p:sp>
      <p:pic>
        <p:nvPicPr>
          <p:cNvPr id="8" name="Picture Placeholder 7" descr="A picture containing person&#10;&#10;Description automatically generated">
            <a:extLst>
              <a:ext uri="{FF2B5EF4-FFF2-40B4-BE49-F238E27FC236}">
                <a16:creationId xmlns:a16="http://schemas.microsoft.com/office/drawing/2014/main" id="{CA2DA22A-79B1-498E-94E6-73E81975CF4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9125" r="19125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F9E1C8-FBEA-47B7-A2AC-B5C4B5C20C36}"/>
              </a:ext>
            </a:extLst>
          </p:cNvPr>
          <p:cNvSpPr txBox="1"/>
          <p:nvPr/>
        </p:nvSpPr>
        <p:spPr>
          <a:xfrm>
            <a:off x="4484216" y="5695015"/>
            <a:ext cx="40671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0" i="0" dirty="0">
                <a:solidFill>
                  <a:srgbClr val="111111"/>
                </a:solidFill>
                <a:effectLst/>
                <a:latin typeface="-apple-system"/>
              </a:rPr>
              <a:t>Photo by </a:t>
            </a:r>
            <a:r>
              <a:rPr lang="en-GB" sz="1050" b="0" i="0" dirty="0" err="1">
                <a:solidFill>
                  <a:srgbClr val="767676"/>
                </a:solidFill>
                <a:effectLst/>
                <a:latin typeface="-apple-system"/>
                <a:hlinkClick r:id="rId3"/>
              </a:rPr>
              <a:t>Katt</a:t>
            </a:r>
            <a:r>
              <a:rPr lang="en-GB" sz="1050" b="0" i="0" dirty="0">
                <a:solidFill>
                  <a:srgbClr val="767676"/>
                </a:solidFill>
                <a:effectLst/>
                <a:latin typeface="-apple-system"/>
                <a:hlinkClick r:id="rId3"/>
              </a:rPr>
              <a:t> Yukawa</a:t>
            </a:r>
            <a:r>
              <a:rPr lang="en-GB" sz="1050" b="0" i="0" dirty="0">
                <a:solidFill>
                  <a:srgbClr val="111111"/>
                </a:solidFill>
                <a:effectLst/>
                <a:latin typeface="-apple-system"/>
              </a:rPr>
              <a:t> on </a:t>
            </a:r>
            <a:r>
              <a:rPr lang="en-GB" sz="1050" b="0" i="0" dirty="0" err="1">
                <a:solidFill>
                  <a:srgbClr val="767676"/>
                </a:solidFill>
                <a:effectLst/>
                <a:latin typeface="-apple-system"/>
                <a:hlinkClick r:id="rId4"/>
              </a:rPr>
              <a:t>Unsplash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2079081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text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C5591BBE-9730-472D-9062-62FA5A2D39BD}"/>
    </a:ext>
  </a:extLst>
</a:theme>
</file>

<file path=ppt/theme/theme10.xml><?xml version="1.0" encoding="utf-8"?>
<a:theme xmlns:a="http://schemas.openxmlformats.org/drawingml/2006/main" name="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78589554-4B12-48DA-8886-DF37EB2E401C}"/>
    </a:ext>
  </a:extLst>
</a:theme>
</file>

<file path=ppt/theme/theme11.xml><?xml version="1.0" encoding="utf-8"?>
<a:theme xmlns:a="http://schemas.openxmlformats.org/drawingml/2006/main" name="7 CA Template - End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47A0349C-1413-4AC5-9FD5-8F0DC3813F98}"/>
    </a:ext>
  </a:ext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 - with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4A08B48B-0A41-4974-B313-15FE22E07E42}"/>
    </a:ext>
  </a:extLst>
</a:theme>
</file>

<file path=ppt/theme/theme3.xml><?xml version="1.0" encoding="utf-8"?>
<a:theme xmlns:a="http://schemas.openxmlformats.org/drawingml/2006/main" name=" Title slide - with large pho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A6E3EC2D-96D7-4B61-BC90-022E73FAD3FB}"/>
    </a:ext>
  </a:extLst>
</a:theme>
</file>

<file path=ppt/theme/theme4.xml><?xml version="1.0" encoding="utf-8"?>
<a:theme xmlns:a="http://schemas.openxmlformats.org/drawingml/2006/main" name="Title slide - White ev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D09E7488-14D3-4D9B-89EE-D27F92146CDD}"/>
    </a:ext>
  </a:extLst>
</a:theme>
</file>

<file path=ppt/theme/theme5.xml><?xml version="1.0" encoding="utf-8"?>
<a:theme xmlns:a="http://schemas.openxmlformats.org/drawingml/2006/main" name="Title slide - red event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4A458AFA-AFF7-4BA0-9C44-A075E0B20353}"/>
    </a:ext>
  </a:extLst>
</a:theme>
</file>

<file path=ppt/theme/theme6.xml><?xml version="1.0" encoding="utf-8"?>
<a:theme xmlns:a="http://schemas.openxmlformats.org/drawingml/2006/main" name="Text slides - Bullet Slides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AW" id="{19B40819-0174-4A1B-99FF-60D471D5CF53}" vid="{0E6C0F22-4681-4EDC-8B2D-AAF03B6645AC}"/>
    </a:ext>
  </a:extLst>
</a:theme>
</file>

<file path=ppt/theme/theme7.xml><?xml version="1.0" encoding="utf-8"?>
<a:theme xmlns:a="http://schemas.openxmlformats.org/drawingml/2006/main" name="Image slide - design 1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AW" id="{19B40819-0174-4A1B-99FF-60D471D5CF53}" vid="{C507C4D5-4F01-444A-883B-C64DB797F566}"/>
    </a:ext>
  </a:extLst>
</a:theme>
</file>

<file path=ppt/theme/theme8.xml><?xml version="1.0" encoding="utf-8"?>
<a:theme xmlns:a="http://schemas.openxmlformats.org/drawingml/2006/main" name="Image slide - design 2">
  <a:themeElements>
    <a:clrScheme name="CA PowerPoint Template v2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</a:defRPr>
        </a:defPPr>
      </a:lstStyle>
    </a:lnDef>
  </a:objectDefaults>
  <a:extraClrSchemeLst>
    <a:extraClrScheme>
      <a:clrScheme name="CA PowerPoint Template 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PowerPoint Template 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PowerPoint Template 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 standard 4 by 3 AW" id="{19B40819-0174-4A1B-99FF-60D471D5CF53}" vid="{633792F1-7CFB-4707-8DE4-96501362455D}"/>
    </a:ext>
  </a:extLst>
</a:theme>
</file>

<file path=ppt/theme/theme9.xml><?xml version="1.0" encoding="utf-8"?>
<a:theme xmlns:a="http://schemas.openxmlformats.org/drawingml/2006/main" name="image slide - Full page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standard 4 by 3 AW" id="{19B40819-0174-4A1B-99FF-60D471D5CF53}" vid="{D702E8E3-6FFC-49B7-BC58-795A27AA667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C7ADEE2A88141B1D7D4DFFCD169FE" ma:contentTypeVersion="19" ma:contentTypeDescription="Create a new document." ma:contentTypeScope="" ma:versionID="9e5bf9598d848adea66fac2805bb65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34e72f2b91da368d37ed8f5001a168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C82908-ED78-4888-B76F-E4EC8BD0C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48280-0A8B-4FC4-BB44-DC38DAC590B1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6B7393-1437-4543-B9A9-18332CC0EC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Good News Stories </Template>
  <TotalTime>0</TotalTime>
  <Words>286</Words>
  <Application>Microsoft Office PowerPoint</Application>
  <PresentationFormat>On-screen Show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-apple-system</vt:lpstr>
      <vt:lpstr>Arial</vt:lpstr>
      <vt:lpstr>Calibri</vt:lpstr>
      <vt:lpstr>Mokoko Trial Extra Bold</vt:lpstr>
      <vt:lpstr>Mokoko XBold</vt:lpstr>
      <vt:lpstr>Open Sans</vt:lpstr>
      <vt:lpstr>Title Slide - text only</vt:lpstr>
      <vt:lpstr>Title slide - with photo</vt:lpstr>
      <vt:lpstr> Title slide - with large photo</vt:lpstr>
      <vt:lpstr>Title slide - White event slide</vt:lpstr>
      <vt:lpstr>Title slide - red event title</vt:lpstr>
      <vt:lpstr>Text slides - Bullet Slides</vt:lpstr>
      <vt:lpstr>Image slide - design 1</vt:lpstr>
      <vt:lpstr>Image slide - design 2</vt:lpstr>
      <vt:lpstr>image slide - Full page image</vt:lpstr>
      <vt:lpstr>End Slides</vt:lpstr>
      <vt:lpstr>7 CA Template - End Slide</vt:lpstr>
      <vt:lpstr>Some reasons for hope</vt:lpstr>
      <vt:lpstr>People all around the world are standing together for peace. </vt:lpstr>
      <vt:lpstr>Ukrainian refugees being welcomed in Poland. </vt:lpstr>
      <vt:lpstr>Organisations like Christian Aid and DEC are doing all they can to help.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reasons for hope</dc:title>
  <dc:creator>Josh Grear</dc:creator>
  <cp:lastModifiedBy>Josh Grear</cp:lastModifiedBy>
  <cp:revision>1</cp:revision>
  <dcterms:created xsi:type="dcterms:W3CDTF">2022-03-04T14:55:05Z</dcterms:created>
  <dcterms:modified xsi:type="dcterms:W3CDTF">2022-03-04T16:55:38Z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/>
  </property>
  <property fmtid="{D5CDD505-2E9C-101B-9397-08002B2CF9AE}" pid="3" name="InternationalOperationsManual">
    <vt:lpwstr>0</vt:lpwstr>
  </property>
  <property fmtid="{D5CDD505-2E9C-101B-9397-08002B2CF9AE}" pid="4" name="PlanningReportingUnit">
    <vt:lpwstr/>
  </property>
  <property fmtid="{D5CDD505-2E9C-101B-9397-08002B2CF9AE}" pid="5" name="Team">
    <vt:lpwstr/>
  </property>
  <property fmtid="{D5CDD505-2E9C-101B-9397-08002B2CF9AE}" pid="6" name="FocusArea">
    <vt:lpwstr/>
  </property>
  <property fmtid="{D5CDD505-2E9C-101B-9397-08002B2CF9AE}" pid="7" name="DocumentStatus">
    <vt:lpwstr>Draft</vt:lpwstr>
  </property>
  <property fmtid="{D5CDD505-2E9C-101B-9397-08002B2CF9AE}" pid="8" name="Region">
    <vt:lpwstr/>
  </property>
  <property fmtid="{D5CDD505-2E9C-101B-9397-08002B2CF9AE}" pid="9" name="Country">
    <vt:lpwstr>England</vt:lpwstr>
  </property>
  <property fmtid="{D5CDD505-2E9C-101B-9397-08002B2CF9AE}" pid="10" name="Language">
    <vt:lpwstr>English</vt:lpwstr>
  </property>
  <property fmtid="{D5CDD505-2E9C-101B-9397-08002B2CF9AE}" pid="11" name="Show in Resources">
    <vt:lpwstr>0</vt:lpwstr>
  </property>
  <property fmtid="{D5CDD505-2E9C-101B-9397-08002B2CF9AE}" pid="12" name="Working with churches">
    <vt:lpwstr/>
  </property>
  <property fmtid="{D5CDD505-2E9C-101B-9397-08002B2CF9AE}" pid="13" name="_ip_UnifiedCompliancePolicyUIAction">
    <vt:lpwstr/>
  </property>
  <property fmtid="{D5CDD505-2E9C-101B-9397-08002B2CF9AE}" pid="14" name="Document Type">
    <vt:lpwstr>Template</vt:lpwstr>
  </property>
  <property fmtid="{D5CDD505-2E9C-101B-9397-08002B2CF9AE}" pid="15" name="Category">
    <vt:lpwstr>Admin</vt:lpwstr>
  </property>
  <property fmtid="{D5CDD505-2E9C-101B-9397-08002B2CF9AE}" pid="16" name="_ip_UnifiedCompliancePolicyProperties">
    <vt:lpwstr/>
  </property>
  <property fmtid="{D5CDD505-2E9C-101B-9397-08002B2CF9AE}" pid="17" name="Unit">
    <vt:lpwstr>Design</vt:lpwstr>
  </property>
  <property fmtid="{D5CDD505-2E9C-101B-9397-08002B2CF9AE}" pid="18" name="Archived">
    <vt:lpwstr/>
  </property>
  <property fmtid="{D5CDD505-2E9C-101B-9397-08002B2CF9AE}" pid="19" name="ContentTypeId">
    <vt:lpwstr>0x010100797C7ADEE2A88141B1D7D4DFFCD169FE</vt:lpwstr>
  </property>
  <property fmtid="{D5CDD505-2E9C-101B-9397-08002B2CF9AE}" pid="20" name="SharedWithUsers">
    <vt:lpwstr>29;#Catherine Odell</vt:lpwstr>
  </property>
</Properties>
</file>