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3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/>
    <p:restoredTop sz="94674"/>
  </p:normalViewPr>
  <p:slideViewPr>
    <p:cSldViewPr snapToGrid="0" snapToObjects="1">
      <p:cViewPr varScale="1">
        <p:scale>
          <a:sx n="72" d="100"/>
          <a:sy n="72" d="100"/>
        </p:scale>
        <p:origin x="15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90A78-44A3-2F4F-B656-025AD49A56D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1DED1-59F7-254A-9055-C4A0794DA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04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71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4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95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06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11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17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23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983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93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677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53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97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998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38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923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427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817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29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330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552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128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113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664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27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56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78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56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60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69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DED1-59F7-254A-9055-C4A0794DAFE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54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319E-B3E3-204E-A600-EF58743885A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463A-9109-5241-9BC2-563ED2806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319E-B3E3-204E-A600-EF58743885A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463A-9109-5241-9BC2-563ED2806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319E-B3E3-204E-A600-EF58743885A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463A-9109-5241-9BC2-563ED2806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319E-B3E3-204E-A600-EF58743885A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463A-9109-5241-9BC2-563ED2806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319E-B3E3-204E-A600-EF58743885A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463A-9109-5241-9BC2-563ED2806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319E-B3E3-204E-A600-EF58743885A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463A-9109-5241-9BC2-563ED2806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319E-B3E3-204E-A600-EF58743885A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463A-9109-5241-9BC2-563ED2806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319E-B3E3-204E-A600-EF58743885A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463A-9109-5241-9BC2-563ED2806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319E-B3E3-204E-A600-EF58743885A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463A-9109-5241-9BC2-563ED2806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319E-B3E3-204E-A600-EF58743885A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463A-9109-5241-9BC2-563ED2806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319E-B3E3-204E-A600-EF58743885A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463A-9109-5241-9BC2-563ED2806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0319E-B3E3-204E-A600-EF58743885A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3463A-9109-5241-9BC2-563ED2806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4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7429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9DC5009-7239-CD4E-8ABA-92BAB15B9235}"/>
              </a:ext>
            </a:extLst>
          </p:cNvPr>
          <p:cNvSpPr/>
          <p:nvPr/>
        </p:nvSpPr>
        <p:spPr>
          <a:xfrm>
            <a:off x="1501826" y="1245474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Forgive us.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Restore us.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Inspire us now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to delight in your purposes,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to embrace your possibilities,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to inhabit your promises,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to flourish as fruit for the world you so love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and bring healing for all the nations. 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AMEN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.</a:t>
            </a:r>
            <a:r>
              <a:rPr lang="en-GB" sz="2000" dirty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endParaRPr lang="en-GB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>
                <a:latin typeface="Open Sans" charset="0"/>
                <a:ea typeface="Open Sans" charset="0"/>
                <a:cs typeface="Open Sans" charset="0"/>
              </a:rPr>
              <a:t>10</a:t>
            </a:r>
            <a:endParaRPr lang="en-GB" altLang="en-US" sz="1800" b="1" dirty="0"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556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2656-53DD-D342-B5F2-63973C58FD2D}"/>
              </a:ext>
            </a:extLst>
          </p:cNvPr>
          <p:cNvSpPr txBox="1">
            <a:spLocks/>
          </p:cNvSpPr>
          <p:nvPr/>
        </p:nvSpPr>
        <p:spPr>
          <a:xfrm>
            <a:off x="461168" y="306388"/>
            <a:ext cx="8004175" cy="54988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latin typeface="Arial" charset="0"/>
                <a:ea typeface="Arial" charset="0"/>
                <a:cs typeface="Arial" charset="0"/>
              </a:rPr>
              <a:t>Second reading – </a:t>
            </a:r>
          </a:p>
          <a:p>
            <a:pPr algn="ctr"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Matthew 3:1-10</a:t>
            </a:r>
            <a:r>
              <a:rPr lang="en-GB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12347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2656-53DD-D342-B5F2-63973C58FD2D}"/>
              </a:ext>
            </a:extLst>
          </p:cNvPr>
          <p:cNvSpPr txBox="1">
            <a:spLocks/>
          </p:cNvSpPr>
          <p:nvPr/>
        </p:nvSpPr>
        <p:spPr>
          <a:xfrm>
            <a:off x="461168" y="306388"/>
            <a:ext cx="8004175" cy="54988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Song</a:t>
            </a:r>
            <a:endParaRPr 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741419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676475A-FA6E-40E5-AD7A-CD4BCE8F70FA}"/>
              </a:ext>
            </a:extLst>
          </p:cNvPr>
          <p:cNvSpPr txBox="1">
            <a:spLocks noChangeArrowheads="1"/>
          </p:cNvSpPr>
          <p:nvPr/>
        </p:nvSpPr>
        <p:spPr>
          <a:xfrm>
            <a:off x="1466056" y="466328"/>
            <a:ext cx="8004175" cy="1069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000"/>
              </a:lnSpc>
            </a:pPr>
            <a:r>
              <a:rPr lang="en-GB" sz="48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Prayer of lamentation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DC5009-7239-CD4E-8ABA-92BAB15B9235}"/>
              </a:ext>
            </a:extLst>
          </p:cNvPr>
          <p:cNvSpPr/>
          <p:nvPr/>
        </p:nvSpPr>
        <p:spPr>
          <a:xfrm>
            <a:off x="1514526" y="1372474"/>
            <a:ext cx="8208912" cy="2887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Establish the work of our hands, O God. 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WE CALL TO YOU, GOD OF CREATION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faithful to us by the trees of Eden; 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WE CALL TO YOU, GOD OF REDEMPTION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faithful to us on the tree of Calvary; 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WE CALL TO YOU, GOD OF FULFILMENT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faithful to us from the tree of life’s healing.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053154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9DC5009-7239-CD4E-8ABA-92BAB15B9235}"/>
              </a:ext>
            </a:extLst>
          </p:cNvPr>
          <p:cNvSpPr/>
          <p:nvPr/>
        </p:nvSpPr>
        <p:spPr>
          <a:xfrm>
            <a:off x="1552626" y="1372474"/>
            <a:ext cx="8208912" cy="2888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We are your people so answer us, O God,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from the streets of your city,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from your river of life,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from your throne in heaven. 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ANSWER US NOW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in words of power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and mighty deeds.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Speak to our cries of ‘how long.’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770341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9DC5009-7239-CD4E-8ABA-92BAB15B9235}"/>
              </a:ext>
            </a:extLst>
          </p:cNvPr>
          <p:cNvSpPr/>
          <p:nvPr/>
        </p:nvSpPr>
        <p:spPr>
          <a:xfrm>
            <a:off x="1514526" y="1372474"/>
            <a:ext cx="8208912" cy="3742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How long will the bellies of children lie empty?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How long will their mothers pray in vain?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How long will temperatures rise beyond record?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How long will the clouds fail to give rain?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How long will the crop fields turn into dust?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How long will the floods cover the plain?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How long will so few live with far too much?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How long will so many be denied what they need?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How long before the healing of nations?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How long will injustice and suffering remain?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66174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9DC5009-7239-CD4E-8ABA-92BAB15B9235}"/>
              </a:ext>
            </a:extLst>
          </p:cNvPr>
          <p:cNvSpPr/>
          <p:nvPr/>
        </p:nvSpPr>
        <p:spPr>
          <a:xfrm>
            <a:off x="1514526" y="1372474"/>
            <a:ext cx="8208912" cy="3742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But heaven, we know, this is much of our making;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our scapegoats,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our alibis,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they all know the truth: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Our pointing the finger and prayers of ‘how long’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echo back on our piety and demand us to answer </a:t>
            </a:r>
          </a:p>
          <a:p>
            <a:pPr>
              <a:lnSpc>
                <a:spcPts val="2600"/>
              </a:lnSpc>
            </a:pP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HOW LONG, HOW LONG? </a:t>
            </a:r>
          </a:p>
          <a:p>
            <a:pPr>
              <a:lnSpc>
                <a:spcPts val="2600"/>
              </a:lnSpc>
            </a:pPr>
            <a:endParaRPr lang="en-GB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How long will indifference, inequality and injustice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deny compassion, healing and fullness of life? </a:t>
            </a:r>
          </a:p>
          <a:p>
            <a:pPr>
              <a:lnSpc>
                <a:spcPts val="2600"/>
              </a:lnSpc>
            </a:pPr>
            <a:endParaRPr lang="en-GB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084373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9DC5009-7239-CD4E-8ABA-92BAB15B9235}"/>
              </a:ext>
            </a:extLst>
          </p:cNvPr>
          <p:cNvSpPr/>
          <p:nvPr/>
        </p:nvSpPr>
        <p:spPr>
          <a:xfrm>
            <a:off x="1438326" y="1372474"/>
            <a:ext cx="8208912" cy="207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Come and come soon Lord.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Let the peoples rejoice,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from Eden to Calvary,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from heaven to earth.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Lift every voice to sing, ‘Amen!’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Establish the work of our hands.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650635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2656-53DD-D342-B5F2-63973C58FD2D}"/>
              </a:ext>
            </a:extLst>
          </p:cNvPr>
          <p:cNvSpPr txBox="1">
            <a:spLocks/>
          </p:cNvSpPr>
          <p:nvPr/>
        </p:nvSpPr>
        <p:spPr>
          <a:xfrm>
            <a:off x="461168" y="306388"/>
            <a:ext cx="8004175" cy="54988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Time with children</a:t>
            </a:r>
            <a:endParaRPr 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58528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2656-53DD-D342-B5F2-63973C58FD2D}"/>
              </a:ext>
            </a:extLst>
          </p:cNvPr>
          <p:cNvSpPr txBox="1">
            <a:spLocks/>
          </p:cNvSpPr>
          <p:nvPr/>
        </p:nvSpPr>
        <p:spPr>
          <a:xfrm>
            <a:off x="461168" y="306388"/>
            <a:ext cx="8004175" cy="54988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Song</a:t>
            </a:r>
            <a:endParaRPr 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36226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676475A-FA6E-40E5-AD7A-CD4BCE8F70FA}"/>
              </a:ext>
            </a:extLst>
          </p:cNvPr>
          <p:cNvSpPr txBox="1">
            <a:spLocks noChangeArrowheads="1"/>
          </p:cNvSpPr>
          <p:nvPr/>
        </p:nvSpPr>
        <p:spPr>
          <a:xfrm>
            <a:off x="577056" y="466328"/>
            <a:ext cx="8004175" cy="1069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000"/>
              </a:lnSpc>
            </a:pPr>
            <a:r>
              <a:rPr lang="en-GB" sz="48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Call to worship </a:t>
            </a:r>
            <a:br>
              <a:rPr lang="en-GB" sz="48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GB" sz="48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and opening song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DC5009-7239-CD4E-8ABA-92BAB15B9235}"/>
              </a:ext>
            </a:extLst>
          </p:cNvPr>
          <p:cNvSpPr/>
          <p:nvPr/>
        </p:nvSpPr>
        <p:spPr>
          <a:xfrm>
            <a:off x="625526" y="2063145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charset="0"/>
                <a:ea typeface="Arial" charset="0"/>
                <a:cs typeface="Arial" charset="0"/>
              </a:rPr>
              <a:t>‘On either side of the river is the tree of life with its twelve kinds of fruit, producing its fruit each month; and the leaves of the tree are for the healing of the nations.’ </a:t>
            </a:r>
          </a:p>
          <a:p>
            <a:r>
              <a:rPr lang="en-GB" sz="2000" dirty="0">
                <a:latin typeface="Arial" charset="0"/>
                <a:ea typeface="Arial" charset="0"/>
                <a:cs typeface="Arial" charset="0"/>
              </a:rPr>
              <a:t>(Revelation 22:2)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DC5009-7239-CD4E-8ABA-92BAB15B9235}"/>
              </a:ext>
            </a:extLst>
          </p:cNvPr>
          <p:cNvSpPr/>
          <p:nvPr/>
        </p:nvSpPr>
        <p:spPr>
          <a:xfrm>
            <a:off x="3003792" y="3314576"/>
            <a:ext cx="55858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charset="0"/>
                <a:ea typeface="Arial" charset="0"/>
                <a:cs typeface="Arial" charset="0"/>
              </a:rPr>
              <a:t>Let us come to the river </a:t>
            </a:r>
          </a:p>
          <a:p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and be like trees planted by streams of water, </a:t>
            </a:r>
          </a:p>
          <a:p>
            <a:r>
              <a:rPr lang="en-GB" sz="2000" dirty="0">
                <a:latin typeface="Arial" charset="0"/>
                <a:ea typeface="Arial" charset="0"/>
                <a:cs typeface="Arial" charset="0"/>
              </a:rPr>
              <a:t>putting our roots down deep into God’s word, </a:t>
            </a:r>
          </a:p>
          <a:p>
            <a:r>
              <a:rPr lang="en-GB" sz="2000" dirty="0">
                <a:latin typeface="Arial" charset="0"/>
                <a:ea typeface="Arial" charset="0"/>
                <a:cs typeface="Arial" charset="0"/>
              </a:rPr>
              <a:t>bearing good fruit that will last </a:t>
            </a:r>
          </a:p>
          <a:p>
            <a:r>
              <a:rPr lang="en-GB" sz="2000" dirty="0">
                <a:latin typeface="Arial" charset="0"/>
                <a:ea typeface="Arial" charset="0"/>
                <a:cs typeface="Arial" charset="0"/>
              </a:rPr>
              <a:t>not withering from fatigue, </a:t>
            </a:r>
          </a:p>
          <a:p>
            <a:r>
              <a:rPr lang="en-GB" sz="2000" dirty="0">
                <a:latin typeface="Arial" charset="0"/>
                <a:ea typeface="Arial" charset="0"/>
                <a:cs typeface="Arial" charset="0"/>
              </a:rPr>
              <a:t>stretching out to receive </a:t>
            </a:r>
          </a:p>
          <a:p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and be a source of healing. </a:t>
            </a:r>
          </a:p>
          <a:p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Amen.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4DDE386-C191-6240-87F4-59E6F6C489A3}" type="slidenum">
              <a:rPr lang="en-GB" altLang="en-US" sz="1800" b="1" smtClean="0">
                <a:latin typeface="Open Sans" charset="0"/>
                <a:ea typeface="Open Sans" charset="0"/>
                <a:cs typeface="Open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800" b="1" dirty="0"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676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2656-53DD-D342-B5F2-63973C58FD2D}"/>
              </a:ext>
            </a:extLst>
          </p:cNvPr>
          <p:cNvSpPr txBox="1">
            <a:spLocks/>
          </p:cNvSpPr>
          <p:nvPr/>
        </p:nvSpPr>
        <p:spPr>
          <a:xfrm>
            <a:off x="461168" y="306388"/>
            <a:ext cx="8004175" cy="54988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Sermon</a:t>
            </a:r>
            <a:endParaRPr 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633356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2656-53DD-D342-B5F2-63973C58FD2D}"/>
              </a:ext>
            </a:extLst>
          </p:cNvPr>
          <p:cNvSpPr txBox="1">
            <a:spLocks/>
          </p:cNvSpPr>
          <p:nvPr/>
        </p:nvSpPr>
        <p:spPr>
          <a:xfrm>
            <a:off x="461168" y="306388"/>
            <a:ext cx="8004175" cy="54988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Song</a:t>
            </a:r>
            <a:endParaRPr 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2379201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2656-53DD-D342-B5F2-63973C58FD2D}"/>
              </a:ext>
            </a:extLst>
          </p:cNvPr>
          <p:cNvSpPr txBox="1">
            <a:spLocks/>
          </p:cNvSpPr>
          <p:nvPr/>
        </p:nvSpPr>
        <p:spPr>
          <a:xfrm>
            <a:off x="461168" y="306388"/>
            <a:ext cx="8004175" cy="54988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Response</a:t>
            </a:r>
            <a:endParaRPr 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17878126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676475A-FA6E-40E5-AD7A-CD4BCE8F70FA}"/>
              </a:ext>
            </a:extLst>
          </p:cNvPr>
          <p:cNvSpPr txBox="1">
            <a:spLocks noChangeArrowheads="1"/>
          </p:cNvSpPr>
          <p:nvPr/>
        </p:nvSpPr>
        <p:spPr>
          <a:xfrm>
            <a:off x="577056" y="466328"/>
            <a:ext cx="8004175" cy="1069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000"/>
              </a:lnSpc>
            </a:pPr>
            <a:r>
              <a:rPr lang="en-GB" sz="48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Prayer of thanksgiving and intercession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DC5009-7239-CD4E-8ABA-92BAB15B9235}"/>
              </a:ext>
            </a:extLst>
          </p:cNvPr>
          <p:cNvSpPr/>
          <p:nvPr/>
        </p:nvSpPr>
        <p:spPr>
          <a:xfrm>
            <a:off x="625526" y="1868585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Option 1</a:t>
            </a:r>
          </a:p>
        </p:txBody>
      </p:sp>
      <p:sp>
        <p:nvSpPr>
          <p:cNvPr id="5" name="Rectangle 4"/>
          <p:cNvSpPr/>
          <p:nvPr/>
        </p:nvSpPr>
        <p:spPr>
          <a:xfrm>
            <a:off x="2324900" y="1889490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Creator God,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cultivator of our faith,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thank you for the privilege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of living in this global garden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planted to bear your fruit,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to delight our tongues,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to fill our bellies,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to energise our bodies.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You have given us life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in all its fullness.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You have given us life,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yet millions still hunger. 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224715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DC5009-7239-CD4E-8ABA-92BAB15B9235}"/>
              </a:ext>
            </a:extLst>
          </p:cNvPr>
          <p:cNvSpPr/>
          <p:nvPr/>
        </p:nvSpPr>
        <p:spPr>
          <a:xfrm>
            <a:off x="625526" y="1119285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Option 1</a:t>
            </a:r>
          </a:p>
        </p:txBody>
      </p:sp>
      <p:sp>
        <p:nvSpPr>
          <p:cNvPr id="5" name="Rectangle 4"/>
          <p:cNvSpPr/>
          <p:nvPr/>
        </p:nvSpPr>
        <p:spPr>
          <a:xfrm>
            <a:off x="2334627" y="1140190"/>
            <a:ext cx="5964491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Take these gifts of money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and use them to help Christian Aid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support communities throughout the world and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partners who hunger to provide.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But may our support not end here.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May we be the seeds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from which your kingdom grows.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In our hunger for peace, we pray for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[Name countries in this week’s news headlines.] 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1275228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24899" y="1114790"/>
            <a:ext cx="6634265" cy="3503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But may our concern for them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not stifle our concern for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Zimbabwe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Afghanistan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Syria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and all those other places to whom our </a:t>
            </a:r>
            <a:br>
              <a:rPr lang="en-GB" sz="2000" dirty="0">
                <a:latin typeface="Arial" charset="0"/>
                <a:ea typeface="Arial" charset="0"/>
                <a:cs typeface="Arial" charset="0"/>
              </a:rPr>
            </a:b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hearts have become hardened through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over familiarity. </a:t>
            </a: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THEY WILL HUNGER NO MORE </a:t>
            </a:r>
            <a:br>
              <a:rPr lang="en-GB" sz="2000" b="1" dirty="0">
                <a:latin typeface="Arial" charset="0"/>
                <a:ea typeface="Arial" charset="0"/>
                <a:cs typeface="Arial" charset="0"/>
              </a:rPr>
            </a:b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AND THIRST NO MORE 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25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DC5009-7239-CD4E-8ABA-92BAB15B9235}"/>
              </a:ext>
            </a:extLst>
          </p:cNvPr>
          <p:cNvSpPr/>
          <p:nvPr/>
        </p:nvSpPr>
        <p:spPr>
          <a:xfrm>
            <a:off x="625526" y="1093885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Option 1</a:t>
            </a:r>
          </a:p>
        </p:txBody>
      </p:sp>
    </p:spTree>
    <p:extLst>
      <p:ext uri="{BB962C8B-B14F-4D97-AF65-F5344CB8AC3E}">
        <p14:creationId xmlns:p14="http://schemas.microsoft.com/office/powerpoint/2010/main" val="14803799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24899" y="1127490"/>
            <a:ext cx="6634265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In our hunger for justice, we pray for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[Name individuals whose stories have </a:t>
            </a:r>
            <a:br>
              <a:rPr lang="en-GB" sz="20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GB" sz="20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touched you from this week’s news headlines.]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But may our concern for them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not stifle our concern for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Jessica and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Janet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and all those known to us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who hunger to provide for those </a:t>
            </a:r>
            <a:br>
              <a:rPr lang="en-GB" sz="2000" dirty="0">
                <a:latin typeface="Arial" charset="0"/>
                <a:ea typeface="Arial" charset="0"/>
                <a:cs typeface="Arial" charset="0"/>
              </a:rPr>
            </a:b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they love in our global community. </a:t>
            </a: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THE SUN WILL NOT STRIKE THEM, </a:t>
            </a:r>
            <a:br>
              <a:rPr lang="en-GB" sz="2000" b="1" dirty="0">
                <a:latin typeface="Arial" charset="0"/>
                <a:ea typeface="Arial" charset="0"/>
                <a:cs typeface="Arial" charset="0"/>
              </a:rPr>
            </a:b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NOR ANY SCORCHING HEAT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26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DC5009-7239-CD4E-8ABA-92BAB15B9235}"/>
              </a:ext>
            </a:extLst>
          </p:cNvPr>
          <p:cNvSpPr/>
          <p:nvPr/>
        </p:nvSpPr>
        <p:spPr>
          <a:xfrm>
            <a:off x="625526" y="1106585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Option 1</a:t>
            </a:r>
          </a:p>
        </p:txBody>
      </p:sp>
    </p:spTree>
    <p:extLst>
      <p:ext uri="{BB962C8B-B14F-4D97-AF65-F5344CB8AC3E}">
        <p14:creationId xmlns:p14="http://schemas.microsoft.com/office/powerpoint/2010/main" val="1413320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24899" y="1102090"/>
            <a:ext cx="6634265" cy="4580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In our hunger, we pray for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[Name prominent figures in positions </a:t>
            </a:r>
            <a:br>
              <a:rPr lang="en-GB" sz="20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GB" sz="20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of power and authority, such as those in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government. Name other powerful individuals </a:t>
            </a:r>
            <a:br>
              <a:rPr lang="en-GB" sz="20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GB" sz="20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who have been prominent this week.]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But may our concern for them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not stifle our concern for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your little ones,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children who go to bed hungry,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whose parents struggle to provide for them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in times of desperate drought. </a:t>
            </a: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GOD WILL WIPE AWAY EVERY TEAR </a:t>
            </a: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FROM THEIR EYES 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27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DC5009-7239-CD4E-8ABA-92BAB15B9235}"/>
              </a:ext>
            </a:extLst>
          </p:cNvPr>
          <p:cNvSpPr/>
          <p:nvPr/>
        </p:nvSpPr>
        <p:spPr>
          <a:xfrm>
            <a:off x="625526" y="1081185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Option 1</a:t>
            </a:r>
          </a:p>
        </p:txBody>
      </p:sp>
    </p:spTree>
    <p:extLst>
      <p:ext uri="{BB962C8B-B14F-4D97-AF65-F5344CB8AC3E}">
        <p14:creationId xmlns:p14="http://schemas.microsoft.com/office/powerpoint/2010/main" val="2033768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24899" y="1140190"/>
            <a:ext cx="6634265" cy="4145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And in our hunger, we pray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that you will fill us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with your hope,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your passion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and your life,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that we may go out from this place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to give, act and pray.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So all who hunger to provide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may be filled to overflowing.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In the name of Christ,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farmer, gardener and cultivator, </a:t>
            </a: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AMEN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28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DC5009-7239-CD4E-8ABA-92BAB15B9235}"/>
              </a:ext>
            </a:extLst>
          </p:cNvPr>
          <p:cNvSpPr/>
          <p:nvPr/>
        </p:nvSpPr>
        <p:spPr>
          <a:xfrm>
            <a:off x="625526" y="1119285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Option 1</a:t>
            </a:r>
          </a:p>
        </p:txBody>
      </p:sp>
    </p:spTree>
    <p:extLst>
      <p:ext uri="{BB962C8B-B14F-4D97-AF65-F5344CB8AC3E}">
        <p14:creationId xmlns:p14="http://schemas.microsoft.com/office/powerpoint/2010/main" val="515640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676475A-FA6E-40E5-AD7A-CD4BCE8F70FA}"/>
              </a:ext>
            </a:extLst>
          </p:cNvPr>
          <p:cNvSpPr txBox="1">
            <a:spLocks noChangeArrowheads="1"/>
          </p:cNvSpPr>
          <p:nvPr/>
        </p:nvSpPr>
        <p:spPr>
          <a:xfrm>
            <a:off x="577056" y="466328"/>
            <a:ext cx="8004175" cy="1069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000"/>
              </a:lnSpc>
            </a:pPr>
            <a:r>
              <a:rPr lang="en-GB" sz="48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 creative prayer </a:t>
            </a:r>
            <a:br>
              <a:rPr lang="en-GB" sz="48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GB" sz="48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of intercession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DC5009-7239-CD4E-8ABA-92BAB15B9235}"/>
              </a:ext>
            </a:extLst>
          </p:cNvPr>
          <p:cNvSpPr/>
          <p:nvPr/>
        </p:nvSpPr>
        <p:spPr>
          <a:xfrm>
            <a:off x="625526" y="1868585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Option 2</a:t>
            </a:r>
          </a:p>
        </p:txBody>
      </p:sp>
      <p:sp>
        <p:nvSpPr>
          <p:cNvPr id="5" name="Rectangle 4"/>
          <p:cNvSpPr/>
          <p:nvPr/>
        </p:nvSpPr>
        <p:spPr>
          <a:xfrm>
            <a:off x="2324899" y="1889490"/>
            <a:ext cx="55058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Leaf –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 prayer and a hope for healing for a situation in your heart and for all who </a:t>
            </a:r>
          </a:p>
          <a:p>
            <a:r>
              <a:rPr lang="en-GB" sz="2000" dirty="0">
                <a:latin typeface="Arial" charset="0"/>
                <a:ea typeface="Arial" charset="0"/>
                <a:cs typeface="Arial" charset="0"/>
              </a:rPr>
              <a:t>hunger in Zimbabwe and around the world. </a:t>
            </a:r>
          </a:p>
          <a:p>
            <a:endParaRPr lang="en-GB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Fruit –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 good act or service we promise to do in the world to make a lasting difference. </a:t>
            </a:r>
          </a:p>
          <a:p>
            <a:r>
              <a:rPr lang="en-GB" sz="20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Axe –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an injustice that needs to be cut down or cut back so all of creation can flourish.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143417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2656-53DD-D342-B5F2-63973C58FD2D}"/>
              </a:ext>
            </a:extLst>
          </p:cNvPr>
          <p:cNvSpPr txBox="1">
            <a:spLocks/>
          </p:cNvSpPr>
          <p:nvPr/>
        </p:nvSpPr>
        <p:spPr>
          <a:xfrm>
            <a:off x="461168" y="306388"/>
            <a:ext cx="8004175" cy="54988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Film</a:t>
            </a:r>
            <a:endParaRPr 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086790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676475A-FA6E-40E5-AD7A-CD4BCE8F70FA}"/>
              </a:ext>
            </a:extLst>
          </p:cNvPr>
          <p:cNvSpPr txBox="1">
            <a:spLocks noChangeArrowheads="1"/>
          </p:cNvSpPr>
          <p:nvPr/>
        </p:nvSpPr>
        <p:spPr>
          <a:xfrm>
            <a:off x="1288256" y="466328"/>
            <a:ext cx="8004175" cy="1069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000"/>
              </a:lnSpc>
            </a:pPr>
            <a:r>
              <a:rPr lang="en-GB" sz="48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Prayer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DC5009-7239-CD4E-8ABA-92BAB15B9235}"/>
              </a:ext>
            </a:extLst>
          </p:cNvPr>
          <p:cNvSpPr/>
          <p:nvPr/>
        </p:nvSpPr>
        <p:spPr>
          <a:xfrm>
            <a:off x="1336726" y="1372474"/>
            <a:ext cx="8208912" cy="2742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God of all the earth,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we offer with our gifts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these leaves of our compassion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this fruit of our promises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and the axe of our aspirations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for the healing of the nations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and the transformation of the world.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Amen.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5266338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2656-53DD-D342-B5F2-63973C58FD2D}"/>
              </a:ext>
            </a:extLst>
          </p:cNvPr>
          <p:cNvSpPr txBox="1">
            <a:spLocks/>
          </p:cNvSpPr>
          <p:nvPr/>
        </p:nvSpPr>
        <p:spPr>
          <a:xfrm>
            <a:off x="461168" y="306388"/>
            <a:ext cx="8004175" cy="54988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Song</a:t>
            </a:r>
            <a:endParaRPr 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13839607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676475A-FA6E-40E5-AD7A-CD4BCE8F70FA}"/>
              </a:ext>
            </a:extLst>
          </p:cNvPr>
          <p:cNvSpPr txBox="1">
            <a:spLocks noChangeArrowheads="1"/>
          </p:cNvSpPr>
          <p:nvPr/>
        </p:nvSpPr>
        <p:spPr>
          <a:xfrm>
            <a:off x="1288256" y="466328"/>
            <a:ext cx="8004175" cy="1069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000"/>
              </a:lnSpc>
            </a:pPr>
            <a:r>
              <a:rPr lang="en-GB" sz="48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Blessing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DC5009-7239-CD4E-8ABA-92BAB15B9235}"/>
              </a:ext>
            </a:extLst>
          </p:cNvPr>
          <p:cNvSpPr/>
          <p:nvPr/>
        </p:nvSpPr>
        <p:spPr>
          <a:xfrm>
            <a:off x="1336726" y="1372474"/>
            <a:ext cx="8208912" cy="3742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In the name of God who plants the seed of justice: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Be hungry.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In the name of Christ who hangs on the tree of love: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Be fruitful.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And in the name of the Spirit who inspires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God’s will in our hearts and our lives: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Be celebrated.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You are Christ’s people,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here and throughout the world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now and forever.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Amen.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176869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676475A-FA6E-40E5-AD7A-CD4BCE8F70FA}"/>
              </a:ext>
            </a:extLst>
          </p:cNvPr>
          <p:cNvSpPr txBox="1">
            <a:spLocks noChangeArrowheads="1"/>
          </p:cNvSpPr>
          <p:nvPr/>
        </p:nvSpPr>
        <p:spPr>
          <a:xfrm>
            <a:off x="1139825" y="466328"/>
            <a:ext cx="8004175" cy="1069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000"/>
              </a:lnSpc>
            </a:pPr>
            <a:r>
              <a:rPr lang="en-GB" sz="48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 gathering prayer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DC5009-7239-CD4E-8ABA-92BAB15B9235}"/>
              </a:ext>
            </a:extLst>
          </p:cNvPr>
          <p:cNvSpPr/>
          <p:nvPr/>
        </p:nvSpPr>
        <p:spPr>
          <a:xfrm>
            <a:off x="1188295" y="1372474"/>
            <a:ext cx="8208912" cy="3990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Creator, Son and Spirit,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we gather together,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online and/or in-person*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to seek Your presence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in our time of worship. 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WE ARE HUNGRY FOR YOU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Meet us at our point of deepest need.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Connect us with the needs of others.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Equip us to join in your creative work.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Transform us more into your likeness. </a:t>
            </a: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WE ARE HUNGRY FOR YOUR RIGHTEOUSNESS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6326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9DC5009-7239-CD4E-8ABA-92BAB15B9235}"/>
              </a:ext>
            </a:extLst>
          </p:cNvPr>
          <p:cNvSpPr/>
          <p:nvPr/>
        </p:nvSpPr>
        <p:spPr>
          <a:xfrm>
            <a:off x="1552626" y="724774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We gather with Janet and Jessica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and their communities in Zimbabwe (this Christian Aid Week).*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May their stories make us hungry for justice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and even more impatient for change. 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WE ARE HUNGRY FOR YOUR JUSTICE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We gather with all of creation;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with the mountains and the hills.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We shall burst into song,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with the trees of the field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we will clap our hands. 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WE ARE HUNGRY TO PRAISE YOU </a:t>
            </a:r>
          </a:p>
          <a:p>
            <a:pPr>
              <a:lnSpc>
                <a:spcPts val="2600"/>
              </a:lnSpc>
            </a:pP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AMEN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5237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2656-53DD-D342-B5F2-63973C58FD2D}"/>
              </a:ext>
            </a:extLst>
          </p:cNvPr>
          <p:cNvSpPr txBox="1">
            <a:spLocks/>
          </p:cNvSpPr>
          <p:nvPr/>
        </p:nvSpPr>
        <p:spPr>
          <a:xfrm>
            <a:off x="461168" y="306388"/>
            <a:ext cx="8004175" cy="54988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Song</a:t>
            </a:r>
            <a:endParaRPr 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48470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2656-53DD-D342-B5F2-63973C58FD2D}"/>
              </a:ext>
            </a:extLst>
          </p:cNvPr>
          <p:cNvSpPr txBox="1">
            <a:spLocks/>
          </p:cNvSpPr>
          <p:nvPr/>
        </p:nvSpPr>
        <p:spPr>
          <a:xfrm>
            <a:off x="461168" y="306388"/>
            <a:ext cx="8004175" cy="54988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latin typeface="Arial" charset="0"/>
                <a:ea typeface="Arial" charset="0"/>
                <a:cs typeface="Arial" charset="0"/>
              </a:rPr>
              <a:t>First reading – </a:t>
            </a:r>
            <a:r>
              <a:rPr lang="en-GB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Psalm 1 </a:t>
            </a:r>
            <a:endParaRPr 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708943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676475A-FA6E-40E5-AD7A-CD4BCE8F70FA}"/>
              </a:ext>
            </a:extLst>
          </p:cNvPr>
          <p:cNvSpPr txBox="1">
            <a:spLocks noChangeArrowheads="1"/>
          </p:cNvSpPr>
          <p:nvPr/>
        </p:nvSpPr>
        <p:spPr>
          <a:xfrm>
            <a:off x="1440656" y="466328"/>
            <a:ext cx="8004175" cy="1069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000"/>
              </a:lnSpc>
            </a:pPr>
            <a:r>
              <a:rPr lang="en-GB" sz="48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Prayer of confession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DC5009-7239-CD4E-8ABA-92BAB15B9235}"/>
              </a:ext>
            </a:extLst>
          </p:cNvPr>
          <p:cNvSpPr/>
          <p:nvPr/>
        </p:nvSpPr>
        <p:spPr>
          <a:xfrm>
            <a:off x="1489126" y="1245474"/>
            <a:ext cx="8208912" cy="4409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Good God of creation,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we sing praise to you.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But even as we raise our voices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we know we have faltered and failed.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Walking on paths that turned our hearts inward,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sitting with those who scoffed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at the cries of people in poverty,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mocking those on the margins,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denying the earth in her distress.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Too often our leaves have withered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our branches are barren.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We have failed to be pruned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and the axe is now poised.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119105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9DC5009-7239-CD4E-8ABA-92BAB15B9235}"/>
              </a:ext>
            </a:extLst>
          </p:cNvPr>
          <p:cNvSpPr/>
          <p:nvPr/>
        </p:nvSpPr>
        <p:spPr>
          <a:xfrm>
            <a:off x="1514526" y="788274"/>
            <a:ext cx="8208912" cy="491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Poised to cut down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the excesses that crucify all creation,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the systems that impoverish all people,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the privileges that diminish our faith.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But even now it is not too late.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For in the face of judgement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comes the offer of grace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and the hope that deadwood can spring to life.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Where we have failed to bear good fruit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and share your abundance for the earth </a:t>
            </a: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GOD HAVE MERCY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When our actions and intentions </a:t>
            </a:r>
          </a:p>
          <a:p>
            <a:pPr>
              <a:lnSpc>
                <a:spcPts val="26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have been as chaff for the winds of heaven 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charset="0"/>
                <a:ea typeface="Arial" charset="0"/>
                <a:cs typeface="Arial" charset="0"/>
              </a:rPr>
              <a:t>GOD HAVE MERCY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3312BF-4062-024C-8ABB-4C60243E1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54938" y="6399213"/>
            <a:ext cx="107950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■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>
                <a:latin typeface="Open Sans" charset="0"/>
                <a:ea typeface="Open Sans" charset="0"/>
                <a:cs typeface="Open Sans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725680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01BED8BB21D54F87A5EB087593877B" ma:contentTypeVersion="13" ma:contentTypeDescription="Create a new document." ma:contentTypeScope="" ma:versionID="b362b2b569bad963081447a8f1f5c44b">
  <xsd:schema xmlns:xsd="http://www.w3.org/2001/XMLSchema" xmlns:xs="http://www.w3.org/2001/XMLSchema" xmlns:p="http://schemas.microsoft.com/office/2006/metadata/properties" xmlns:ns2="de56d33f-f15c-4879-a769-df1e0048f764" xmlns:ns3="5d8760b0-fecb-467a-b87d-5d1741e37f37" targetNamespace="http://schemas.microsoft.com/office/2006/metadata/properties" ma:root="true" ma:fieldsID="dfd3ace0dae09838e42675ae3d399c9d" ns2:_="" ns3:_="">
    <xsd:import namespace="de56d33f-f15c-4879-a769-df1e0048f764"/>
    <xsd:import namespace="5d8760b0-fecb-467a-b87d-5d1741e37f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56d33f-f15c-4879-a769-df1e0048f7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8760b0-fecb-467a-b87d-5d1741e37f3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089172-911E-4208-9980-CFBE69D0C4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892CB4-482D-4108-B3C5-A3829A67704D}">
  <ds:schemaRefs>
    <ds:schemaRef ds:uri="http://purl.org/dc/terms/"/>
    <ds:schemaRef ds:uri="http://schemas.openxmlformats.org/package/2006/metadata/core-properties"/>
    <ds:schemaRef ds:uri="5d8760b0-fecb-467a-b87d-5d1741e37f37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e56d33f-f15c-4879-a769-df1e0048f76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D48DCE8-CD56-4A66-B084-9595F88C1D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56d33f-f15c-4879-a769-df1e0048f764"/>
    <ds:schemaRef ds:uri="5d8760b0-fecb-467a-b87d-5d1741e37f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1454</Words>
  <Application>Microsoft Office PowerPoint</Application>
  <PresentationFormat>On-screen Show (4:3)</PresentationFormat>
  <Paragraphs>286</Paragraphs>
  <Slides>32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Gemma Murray</cp:lastModifiedBy>
  <cp:revision>38</cp:revision>
  <dcterms:created xsi:type="dcterms:W3CDTF">2022-01-25T18:05:06Z</dcterms:created>
  <dcterms:modified xsi:type="dcterms:W3CDTF">2022-03-09T17:04:07Z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0x0101007201BED8BB21D54F87A5EB087593877B</vt:lpwstr>
  </property>
</Properties>
</file>